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82" r:id="rId2"/>
    <p:sldId id="283" r:id="rId3"/>
    <p:sldId id="286" r:id="rId4"/>
    <p:sldId id="284" r:id="rId5"/>
    <p:sldId id="305" r:id="rId6"/>
    <p:sldId id="307" r:id="rId7"/>
    <p:sldId id="288" r:id="rId8"/>
    <p:sldId id="290" r:id="rId9"/>
    <p:sldId id="292" r:id="rId10"/>
    <p:sldId id="291" r:id="rId11"/>
    <p:sldId id="293" r:id="rId12"/>
    <p:sldId id="289" r:id="rId13"/>
    <p:sldId id="294" r:id="rId14"/>
    <p:sldId id="295" r:id="rId15"/>
    <p:sldId id="296" r:id="rId16"/>
    <p:sldId id="297" r:id="rId17"/>
    <p:sldId id="298" r:id="rId18"/>
    <p:sldId id="299" r:id="rId19"/>
    <p:sldId id="262" r:id="rId20"/>
    <p:sldId id="300" r:id="rId21"/>
    <p:sldId id="301" r:id="rId22"/>
    <p:sldId id="302" r:id="rId23"/>
    <p:sldId id="287" r:id="rId24"/>
    <p:sldId id="303" r:id="rId25"/>
    <p:sldId id="265" r:id="rId26"/>
    <p:sldId id="266" r:id="rId27"/>
    <p:sldId id="304" r:id="rId28"/>
    <p:sldId id="306" r:id="rId29"/>
    <p:sldId id="30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A57EA-A59A-435B-BBF4-2E791D66A88B}">
          <p14:sldIdLst>
            <p14:sldId id="282"/>
            <p14:sldId id="283"/>
            <p14:sldId id="286"/>
            <p14:sldId id="284"/>
            <p14:sldId id="305"/>
            <p14:sldId id="307"/>
            <p14:sldId id="288"/>
            <p14:sldId id="290"/>
            <p14:sldId id="292"/>
            <p14:sldId id="291"/>
            <p14:sldId id="293"/>
            <p14:sldId id="289"/>
            <p14:sldId id="294"/>
            <p14:sldId id="295"/>
            <p14:sldId id="296"/>
            <p14:sldId id="297"/>
            <p14:sldId id="298"/>
            <p14:sldId id="299"/>
            <p14:sldId id="262"/>
            <p14:sldId id="300"/>
            <p14:sldId id="301"/>
            <p14:sldId id="302"/>
            <p14:sldId id="287"/>
            <p14:sldId id="303"/>
            <p14:sldId id="265"/>
            <p14:sldId id="266"/>
            <p14:sldId id="304"/>
            <p14:sldId id="306"/>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660"/>
  </p:normalViewPr>
  <p:slideViewPr>
    <p:cSldViewPr snapToGrid="0">
      <p:cViewPr varScale="1">
        <p:scale>
          <a:sx n="68" d="100"/>
          <a:sy n="68" d="100"/>
        </p:scale>
        <p:origin x="8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223161-F591-4875-83AA-A689C1AAE4C9}" type="doc">
      <dgm:prSet loTypeId="urn:microsoft.com/office/officeart/2005/8/layout/hierarchy3" loCatId="list" qsTypeId="urn:microsoft.com/office/officeart/2005/8/quickstyle/3d4" qsCatId="3D" csTypeId="urn:microsoft.com/office/officeart/2005/8/colors/accent3_5" csCatId="accent3" phldr="1"/>
      <dgm:spPr/>
      <dgm:t>
        <a:bodyPr/>
        <a:lstStyle/>
        <a:p>
          <a:endParaRPr lang="en-US"/>
        </a:p>
      </dgm:t>
    </dgm:pt>
    <dgm:pt modelId="{8754E234-6B5A-4311-831E-8552CA3264B1}">
      <dgm:prSet phldrT="[Text]" custT="1"/>
      <dgm:spPr/>
      <dgm:t>
        <a:bodyPr/>
        <a:lstStyle/>
        <a:p>
          <a:r>
            <a:rPr lang="en-US" sz="2800" b="1" dirty="0"/>
            <a:t>CGST</a:t>
          </a:r>
        </a:p>
      </dgm:t>
    </dgm:pt>
    <dgm:pt modelId="{AF4817FA-6EE1-489E-81BE-873CEAF4AF5C}" type="parTrans" cxnId="{866492E9-D310-4A76-8419-FF6012EFCE62}">
      <dgm:prSet/>
      <dgm:spPr/>
      <dgm:t>
        <a:bodyPr/>
        <a:lstStyle/>
        <a:p>
          <a:endParaRPr lang="en-US"/>
        </a:p>
      </dgm:t>
    </dgm:pt>
    <dgm:pt modelId="{36C1D449-7B3D-4D6E-AE81-54E649DC1E00}" type="sibTrans" cxnId="{866492E9-D310-4A76-8419-FF6012EFCE62}">
      <dgm:prSet/>
      <dgm:spPr/>
      <dgm:t>
        <a:bodyPr/>
        <a:lstStyle/>
        <a:p>
          <a:endParaRPr lang="en-US"/>
        </a:p>
      </dgm:t>
    </dgm:pt>
    <dgm:pt modelId="{931BFC7D-683C-46B2-A244-E418CFA95516}">
      <dgm:prSet phldrT="[Text]"/>
      <dgm:spPr/>
      <dgm:t>
        <a:bodyPr/>
        <a:lstStyle/>
        <a:p>
          <a:r>
            <a:rPr lang="en-US" dirty="0"/>
            <a:t>CGST</a:t>
          </a:r>
        </a:p>
      </dgm:t>
    </dgm:pt>
    <dgm:pt modelId="{CF37DC24-1D01-4DED-909C-E57DCC4290C6}" type="parTrans" cxnId="{48B0F3A8-016D-465D-9162-762F18E05967}">
      <dgm:prSet/>
      <dgm:spPr/>
      <dgm:t>
        <a:bodyPr/>
        <a:lstStyle/>
        <a:p>
          <a:endParaRPr lang="en-US"/>
        </a:p>
      </dgm:t>
    </dgm:pt>
    <dgm:pt modelId="{E46DE5F7-0E98-4737-894B-9AB6C8C70820}" type="sibTrans" cxnId="{48B0F3A8-016D-465D-9162-762F18E05967}">
      <dgm:prSet/>
      <dgm:spPr/>
      <dgm:t>
        <a:bodyPr/>
        <a:lstStyle/>
        <a:p>
          <a:endParaRPr lang="en-US"/>
        </a:p>
      </dgm:t>
    </dgm:pt>
    <dgm:pt modelId="{804F2322-6F43-4449-B16A-66C7BC2791BF}">
      <dgm:prSet phldrT="[Text]"/>
      <dgm:spPr/>
      <dgm:t>
        <a:bodyPr/>
        <a:lstStyle/>
        <a:p>
          <a:r>
            <a:rPr lang="en-US" dirty="0"/>
            <a:t>IGST</a:t>
          </a:r>
        </a:p>
      </dgm:t>
    </dgm:pt>
    <dgm:pt modelId="{09E86CB7-C2A8-4987-833A-7E0E8DD44665}" type="parTrans" cxnId="{CD4B03E3-7F73-4B54-AB11-297B6DFB092E}">
      <dgm:prSet/>
      <dgm:spPr/>
      <dgm:t>
        <a:bodyPr/>
        <a:lstStyle/>
        <a:p>
          <a:endParaRPr lang="en-US"/>
        </a:p>
      </dgm:t>
    </dgm:pt>
    <dgm:pt modelId="{2D02703A-6EF6-4753-908D-0349C74E7AC0}" type="sibTrans" cxnId="{CD4B03E3-7F73-4B54-AB11-297B6DFB092E}">
      <dgm:prSet/>
      <dgm:spPr/>
      <dgm:t>
        <a:bodyPr/>
        <a:lstStyle/>
        <a:p>
          <a:endParaRPr lang="en-US"/>
        </a:p>
      </dgm:t>
    </dgm:pt>
    <dgm:pt modelId="{39519B51-FEFE-4E01-90F1-CAC2578C9DAD}">
      <dgm:prSet phldrT="[Text]" custT="1"/>
      <dgm:spPr/>
      <dgm:t>
        <a:bodyPr/>
        <a:lstStyle/>
        <a:p>
          <a:r>
            <a:rPr lang="en-US" sz="3200" dirty="0"/>
            <a:t>SGST</a:t>
          </a:r>
        </a:p>
      </dgm:t>
    </dgm:pt>
    <dgm:pt modelId="{C102E478-4B31-40F4-839C-655C6E321B81}" type="parTrans" cxnId="{5C0250D0-14C3-4835-A9FB-EE61A438BCFF}">
      <dgm:prSet/>
      <dgm:spPr/>
      <dgm:t>
        <a:bodyPr/>
        <a:lstStyle/>
        <a:p>
          <a:endParaRPr lang="en-US"/>
        </a:p>
      </dgm:t>
    </dgm:pt>
    <dgm:pt modelId="{4FBEAB2B-2D63-4313-8196-BA6158A257C4}" type="sibTrans" cxnId="{5C0250D0-14C3-4835-A9FB-EE61A438BCFF}">
      <dgm:prSet/>
      <dgm:spPr/>
      <dgm:t>
        <a:bodyPr/>
        <a:lstStyle/>
        <a:p>
          <a:endParaRPr lang="en-US"/>
        </a:p>
      </dgm:t>
    </dgm:pt>
    <dgm:pt modelId="{A097FF8D-3595-4AED-A965-4473AB0F017D}">
      <dgm:prSet phldrT="[Text]"/>
      <dgm:spPr/>
      <dgm:t>
        <a:bodyPr/>
        <a:lstStyle/>
        <a:p>
          <a:r>
            <a:rPr lang="en-US" dirty="0"/>
            <a:t>SGST</a:t>
          </a:r>
        </a:p>
      </dgm:t>
    </dgm:pt>
    <dgm:pt modelId="{CFC7A458-CE39-4FD2-A155-DB01B1EDB046}" type="parTrans" cxnId="{C3E3BAF5-FFC9-46F1-BA02-7569CBF13709}">
      <dgm:prSet/>
      <dgm:spPr/>
      <dgm:t>
        <a:bodyPr/>
        <a:lstStyle/>
        <a:p>
          <a:endParaRPr lang="en-US"/>
        </a:p>
      </dgm:t>
    </dgm:pt>
    <dgm:pt modelId="{21CBC6F2-2B15-4FDE-AE08-8C2B322A9A3D}" type="sibTrans" cxnId="{C3E3BAF5-FFC9-46F1-BA02-7569CBF13709}">
      <dgm:prSet/>
      <dgm:spPr/>
      <dgm:t>
        <a:bodyPr/>
        <a:lstStyle/>
        <a:p>
          <a:endParaRPr lang="en-US"/>
        </a:p>
      </dgm:t>
    </dgm:pt>
    <dgm:pt modelId="{662449FF-2250-4C51-9459-AC49E9F4ACCC}">
      <dgm:prSet phldrT="[Text]"/>
      <dgm:spPr/>
      <dgm:t>
        <a:bodyPr/>
        <a:lstStyle/>
        <a:p>
          <a:r>
            <a:rPr lang="en-US" dirty="0"/>
            <a:t>IGST</a:t>
          </a:r>
        </a:p>
      </dgm:t>
    </dgm:pt>
    <dgm:pt modelId="{DC79E29C-51A8-4E02-B7B5-0D66693D60D7}" type="parTrans" cxnId="{8856CE54-DC16-489D-AAFA-C2850BA7C34A}">
      <dgm:prSet/>
      <dgm:spPr/>
      <dgm:t>
        <a:bodyPr/>
        <a:lstStyle/>
        <a:p>
          <a:endParaRPr lang="en-US"/>
        </a:p>
      </dgm:t>
    </dgm:pt>
    <dgm:pt modelId="{3F4E9E1F-B3B8-4C2C-AC8F-1F340112156B}" type="sibTrans" cxnId="{8856CE54-DC16-489D-AAFA-C2850BA7C34A}">
      <dgm:prSet/>
      <dgm:spPr/>
      <dgm:t>
        <a:bodyPr/>
        <a:lstStyle/>
        <a:p>
          <a:endParaRPr lang="en-US"/>
        </a:p>
      </dgm:t>
    </dgm:pt>
    <dgm:pt modelId="{EA4297A2-795E-4D69-A1B2-FF74C483C450}">
      <dgm:prSet phldrT="[Text]"/>
      <dgm:spPr/>
      <dgm:t>
        <a:bodyPr/>
        <a:lstStyle/>
        <a:p>
          <a:r>
            <a:rPr lang="en-US" dirty="0"/>
            <a:t>UTGST</a:t>
          </a:r>
        </a:p>
      </dgm:t>
    </dgm:pt>
    <dgm:pt modelId="{071BA8BC-2BFA-45DE-AEB1-1FB9ACA60103}" type="parTrans" cxnId="{18BD55EC-8284-4EDE-96F7-8748DAD4DD01}">
      <dgm:prSet/>
      <dgm:spPr/>
      <dgm:t>
        <a:bodyPr/>
        <a:lstStyle/>
        <a:p>
          <a:endParaRPr lang="en-US"/>
        </a:p>
      </dgm:t>
    </dgm:pt>
    <dgm:pt modelId="{6692C0C8-A54F-411D-AF9A-B8E93E9D5BBF}" type="sibTrans" cxnId="{18BD55EC-8284-4EDE-96F7-8748DAD4DD01}">
      <dgm:prSet/>
      <dgm:spPr/>
      <dgm:t>
        <a:bodyPr/>
        <a:lstStyle/>
        <a:p>
          <a:endParaRPr lang="en-US"/>
        </a:p>
      </dgm:t>
    </dgm:pt>
    <dgm:pt modelId="{E616A4EA-3928-4C3E-9D07-E1A5DCF6F401}">
      <dgm:prSet phldrT="[Text]"/>
      <dgm:spPr/>
      <dgm:t>
        <a:bodyPr/>
        <a:lstStyle/>
        <a:p>
          <a:r>
            <a:rPr lang="en-US" dirty="0"/>
            <a:t>IGST</a:t>
          </a:r>
        </a:p>
      </dgm:t>
    </dgm:pt>
    <dgm:pt modelId="{F7DBE0B3-4A4D-4B60-AB21-51D6125D3B31}" type="parTrans" cxnId="{01273E67-8DBF-4E8E-916F-4EB1D27F99CF}">
      <dgm:prSet/>
      <dgm:spPr/>
      <dgm:t>
        <a:bodyPr/>
        <a:lstStyle/>
        <a:p>
          <a:endParaRPr lang="en-US"/>
        </a:p>
      </dgm:t>
    </dgm:pt>
    <dgm:pt modelId="{94C6CA9F-C129-43C5-B54D-6D7CC424E58C}" type="sibTrans" cxnId="{01273E67-8DBF-4E8E-916F-4EB1D27F99CF}">
      <dgm:prSet/>
      <dgm:spPr/>
      <dgm:t>
        <a:bodyPr/>
        <a:lstStyle/>
        <a:p>
          <a:endParaRPr lang="en-US"/>
        </a:p>
      </dgm:t>
    </dgm:pt>
    <dgm:pt modelId="{3301129E-AC9B-442C-850D-55DD603A739C}">
      <dgm:prSet phldrT="[Text]"/>
      <dgm:spPr/>
      <dgm:t>
        <a:bodyPr/>
        <a:lstStyle/>
        <a:p>
          <a:r>
            <a:rPr lang="en-US" dirty="0"/>
            <a:t>CGST</a:t>
          </a:r>
        </a:p>
      </dgm:t>
    </dgm:pt>
    <dgm:pt modelId="{5EE55FC7-A124-46A0-BD13-809B4EA88D04}" type="parTrans" cxnId="{078B4A87-299B-4A4C-B66C-E820CE05C3C9}">
      <dgm:prSet/>
      <dgm:spPr/>
      <dgm:t>
        <a:bodyPr/>
        <a:lstStyle/>
        <a:p>
          <a:endParaRPr lang="en-US"/>
        </a:p>
      </dgm:t>
    </dgm:pt>
    <dgm:pt modelId="{397A0B53-69A9-43F0-BF3A-32A8A1A2C068}" type="sibTrans" cxnId="{078B4A87-299B-4A4C-B66C-E820CE05C3C9}">
      <dgm:prSet/>
      <dgm:spPr/>
      <dgm:t>
        <a:bodyPr/>
        <a:lstStyle/>
        <a:p>
          <a:endParaRPr lang="en-US"/>
        </a:p>
      </dgm:t>
    </dgm:pt>
    <dgm:pt modelId="{31EBD5D4-C22D-49CE-B688-C8AEC85DC072}">
      <dgm:prSet phldrT="[Text]"/>
      <dgm:spPr/>
      <dgm:t>
        <a:bodyPr/>
        <a:lstStyle/>
        <a:p>
          <a:r>
            <a:rPr lang="en-US" dirty="0"/>
            <a:t>SGST</a:t>
          </a:r>
        </a:p>
      </dgm:t>
    </dgm:pt>
    <dgm:pt modelId="{D5EAC552-8A4C-434E-90F7-7DF11949B422}" type="parTrans" cxnId="{7FD25AA9-563B-4DF0-BD8C-4883BDD48CE1}">
      <dgm:prSet/>
      <dgm:spPr/>
      <dgm:t>
        <a:bodyPr/>
        <a:lstStyle/>
        <a:p>
          <a:endParaRPr lang="en-US"/>
        </a:p>
      </dgm:t>
    </dgm:pt>
    <dgm:pt modelId="{B6DF2256-54A8-4967-9F3A-7C8B51D4C2A7}" type="sibTrans" cxnId="{7FD25AA9-563B-4DF0-BD8C-4883BDD48CE1}">
      <dgm:prSet/>
      <dgm:spPr/>
      <dgm:t>
        <a:bodyPr/>
        <a:lstStyle/>
        <a:p>
          <a:endParaRPr lang="en-US"/>
        </a:p>
      </dgm:t>
    </dgm:pt>
    <dgm:pt modelId="{1B4AE4CF-2663-4862-BE10-35C666DB08F1}">
      <dgm:prSet phldrT="[Text]"/>
      <dgm:spPr/>
      <dgm:t>
        <a:bodyPr/>
        <a:lstStyle/>
        <a:p>
          <a:r>
            <a:rPr lang="en-US" dirty="0"/>
            <a:t>IGST</a:t>
          </a:r>
        </a:p>
      </dgm:t>
    </dgm:pt>
    <dgm:pt modelId="{95957DDC-A547-4131-91E3-55B10C8EE834}" type="parTrans" cxnId="{C35B4265-41C6-4538-81C4-37F0F1F35009}">
      <dgm:prSet/>
      <dgm:spPr/>
      <dgm:t>
        <a:bodyPr/>
        <a:lstStyle/>
        <a:p>
          <a:endParaRPr lang="en-US"/>
        </a:p>
      </dgm:t>
    </dgm:pt>
    <dgm:pt modelId="{2320E6BF-68C9-4C8F-8BCD-4BAE8A85B7E3}" type="sibTrans" cxnId="{C35B4265-41C6-4538-81C4-37F0F1F35009}">
      <dgm:prSet/>
      <dgm:spPr/>
      <dgm:t>
        <a:bodyPr/>
        <a:lstStyle/>
        <a:p>
          <a:endParaRPr lang="en-US"/>
        </a:p>
      </dgm:t>
    </dgm:pt>
    <dgm:pt modelId="{E6B8F31B-C37C-4081-9718-2B84DABBA928}" type="pres">
      <dgm:prSet presAssocID="{A7223161-F591-4875-83AA-A689C1AAE4C9}" presName="diagram" presStyleCnt="0">
        <dgm:presLayoutVars>
          <dgm:chPref val="1"/>
          <dgm:dir/>
          <dgm:animOne val="branch"/>
          <dgm:animLvl val="lvl"/>
          <dgm:resizeHandles/>
        </dgm:presLayoutVars>
      </dgm:prSet>
      <dgm:spPr/>
    </dgm:pt>
    <dgm:pt modelId="{03A77E06-9A68-407C-AAC3-971CF2E7E57C}" type="pres">
      <dgm:prSet presAssocID="{8754E234-6B5A-4311-831E-8552CA3264B1}" presName="root" presStyleCnt="0"/>
      <dgm:spPr/>
    </dgm:pt>
    <dgm:pt modelId="{F68F7B4A-62BD-4C3A-91DE-1409C8CBECE0}" type="pres">
      <dgm:prSet presAssocID="{8754E234-6B5A-4311-831E-8552CA3264B1}" presName="rootComposite" presStyleCnt="0"/>
      <dgm:spPr/>
    </dgm:pt>
    <dgm:pt modelId="{7C601B22-0CCD-4E43-BCA1-1A5CF191109F}" type="pres">
      <dgm:prSet presAssocID="{8754E234-6B5A-4311-831E-8552CA3264B1}" presName="rootText" presStyleLbl="node1" presStyleIdx="0" presStyleCnt="4"/>
      <dgm:spPr/>
    </dgm:pt>
    <dgm:pt modelId="{179811AC-F285-4D20-A82D-0DEC642BB7F8}" type="pres">
      <dgm:prSet presAssocID="{8754E234-6B5A-4311-831E-8552CA3264B1}" presName="rootConnector" presStyleLbl="node1" presStyleIdx="0" presStyleCnt="4"/>
      <dgm:spPr/>
    </dgm:pt>
    <dgm:pt modelId="{D7811C23-35A8-4CC2-9DAB-E97BA4E7DF0F}" type="pres">
      <dgm:prSet presAssocID="{8754E234-6B5A-4311-831E-8552CA3264B1}" presName="childShape" presStyleCnt="0"/>
      <dgm:spPr/>
    </dgm:pt>
    <dgm:pt modelId="{88B006B1-F9B0-42EE-ADE4-8C1FA99E13D2}" type="pres">
      <dgm:prSet presAssocID="{CF37DC24-1D01-4DED-909C-E57DCC4290C6}" presName="Name13" presStyleLbl="parChTrans1D2" presStyleIdx="0" presStyleCnt="7"/>
      <dgm:spPr/>
    </dgm:pt>
    <dgm:pt modelId="{C4A1F142-8B86-42AF-BDDC-A75C09CCC1AF}" type="pres">
      <dgm:prSet presAssocID="{931BFC7D-683C-46B2-A244-E418CFA95516}" presName="childText" presStyleLbl="bgAcc1" presStyleIdx="0" presStyleCnt="7">
        <dgm:presLayoutVars>
          <dgm:bulletEnabled val="1"/>
        </dgm:presLayoutVars>
      </dgm:prSet>
      <dgm:spPr/>
    </dgm:pt>
    <dgm:pt modelId="{E7EA05D6-3928-4BEB-83C0-950DD598BDDE}" type="pres">
      <dgm:prSet presAssocID="{09E86CB7-C2A8-4987-833A-7E0E8DD44665}" presName="Name13" presStyleLbl="parChTrans1D2" presStyleIdx="1" presStyleCnt="7"/>
      <dgm:spPr/>
    </dgm:pt>
    <dgm:pt modelId="{B2FF085B-1227-44F2-A4A6-3C1AD5950EC4}" type="pres">
      <dgm:prSet presAssocID="{804F2322-6F43-4449-B16A-66C7BC2791BF}" presName="childText" presStyleLbl="bgAcc1" presStyleIdx="1" presStyleCnt="7">
        <dgm:presLayoutVars>
          <dgm:bulletEnabled val="1"/>
        </dgm:presLayoutVars>
      </dgm:prSet>
      <dgm:spPr/>
    </dgm:pt>
    <dgm:pt modelId="{B28C66AE-C15F-4D8E-9BB5-1B0E81C5C88B}" type="pres">
      <dgm:prSet presAssocID="{39519B51-FEFE-4E01-90F1-CAC2578C9DAD}" presName="root" presStyleCnt="0"/>
      <dgm:spPr/>
    </dgm:pt>
    <dgm:pt modelId="{D672E984-048B-4D4A-AC04-DFBD29474298}" type="pres">
      <dgm:prSet presAssocID="{39519B51-FEFE-4E01-90F1-CAC2578C9DAD}" presName="rootComposite" presStyleCnt="0"/>
      <dgm:spPr/>
    </dgm:pt>
    <dgm:pt modelId="{E37FF1F2-1402-4CA1-B119-E2EC3BCA7CD5}" type="pres">
      <dgm:prSet presAssocID="{39519B51-FEFE-4E01-90F1-CAC2578C9DAD}" presName="rootText" presStyleLbl="node1" presStyleIdx="1" presStyleCnt="4"/>
      <dgm:spPr/>
    </dgm:pt>
    <dgm:pt modelId="{7B59D1D6-6A97-4500-9A7B-46279233D201}" type="pres">
      <dgm:prSet presAssocID="{39519B51-FEFE-4E01-90F1-CAC2578C9DAD}" presName="rootConnector" presStyleLbl="node1" presStyleIdx="1" presStyleCnt="4"/>
      <dgm:spPr/>
    </dgm:pt>
    <dgm:pt modelId="{CE86A21A-E432-4AFD-832E-AFC2F4DF9842}" type="pres">
      <dgm:prSet presAssocID="{39519B51-FEFE-4E01-90F1-CAC2578C9DAD}" presName="childShape" presStyleCnt="0"/>
      <dgm:spPr/>
    </dgm:pt>
    <dgm:pt modelId="{01C4DD23-4782-452B-85AF-11C7D5141B42}" type="pres">
      <dgm:prSet presAssocID="{CFC7A458-CE39-4FD2-A155-DB01B1EDB046}" presName="Name13" presStyleLbl="parChTrans1D2" presStyleIdx="2" presStyleCnt="7"/>
      <dgm:spPr/>
    </dgm:pt>
    <dgm:pt modelId="{0D665FA4-DD01-4DE2-AABF-79C069A42852}" type="pres">
      <dgm:prSet presAssocID="{A097FF8D-3595-4AED-A965-4473AB0F017D}" presName="childText" presStyleLbl="bgAcc1" presStyleIdx="2" presStyleCnt="7">
        <dgm:presLayoutVars>
          <dgm:bulletEnabled val="1"/>
        </dgm:presLayoutVars>
      </dgm:prSet>
      <dgm:spPr/>
    </dgm:pt>
    <dgm:pt modelId="{E2E8475C-D78D-4E21-BF2A-E48740DAA642}" type="pres">
      <dgm:prSet presAssocID="{DC79E29C-51A8-4E02-B7B5-0D66693D60D7}" presName="Name13" presStyleLbl="parChTrans1D2" presStyleIdx="3" presStyleCnt="7"/>
      <dgm:spPr/>
    </dgm:pt>
    <dgm:pt modelId="{306DFFF4-2C2B-4CF5-85C7-FFF920AFCE9B}" type="pres">
      <dgm:prSet presAssocID="{662449FF-2250-4C51-9459-AC49E9F4ACCC}" presName="childText" presStyleLbl="bgAcc1" presStyleIdx="3" presStyleCnt="7">
        <dgm:presLayoutVars>
          <dgm:bulletEnabled val="1"/>
        </dgm:presLayoutVars>
      </dgm:prSet>
      <dgm:spPr/>
    </dgm:pt>
    <dgm:pt modelId="{9FBB9B95-5E4A-44F5-B6A5-818233096547}" type="pres">
      <dgm:prSet presAssocID="{1B4AE4CF-2663-4862-BE10-35C666DB08F1}" presName="root" presStyleCnt="0"/>
      <dgm:spPr/>
    </dgm:pt>
    <dgm:pt modelId="{85D284FC-5F7D-42FF-BC2D-797C228654F3}" type="pres">
      <dgm:prSet presAssocID="{1B4AE4CF-2663-4862-BE10-35C666DB08F1}" presName="rootComposite" presStyleCnt="0"/>
      <dgm:spPr/>
    </dgm:pt>
    <dgm:pt modelId="{A4E0CE95-A46F-4164-B2F5-08873AAD5B0F}" type="pres">
      <dgm:prSet presAssocID="{1B4AE4CF-2663-4862-BE10-35C666DB08F1}" presName="rootText" presStyleLbl="node1" presStyleIdx="2" presStyleCnt="4"/>
      <dgm:spPr/>
    </dgm:pt>
    <dgm:pt modelId="{1565912D-730D-473B-8A69-3EB8F0EF2B46}" type="pres">
      <dgm:prSet presAssocID="{1B4AE4CF-2663-4862-BE10-35C666DB08F1}" presName="rootConnector" presStyleLbl="node1" presStyleIdx="2" presStyleCnt="4"/>
      <dgm:spPr/>
    </dgm:pt>
    <dgm:pt modelId="{0A944ECE-3FD9-4DDD-A68C-9EE0D478285B}" type="pres">
      <dgm:prSet presAssocID="{1B4AE4CF-2663-4862-BE10-35C666DB08F1}" presName="childShape" presStyleCnt="0"/>
      <dgm:spPr/>
    </dgm:pt>
    <dgm:pt modelId="{E02CA8DE-7EAA-4E98-94CE-C8CB019F2A7B}" type="pres">
      <dgm:prSet presAssocID="{F7DBE0B3-4A4D-4B60-AB21-51D6125D3B31}" presName="Name13" presStyleLbl="parChTrans1D2" presStyleIdx="4" presStyleCnt="7"/>
      <dgm:spPr/>
    </dgm:pt>
    <dgm:pt modelId="{68D99821-67A6-45A3-A145-8A44A298B48B}" type="pres">
      <dgm:prSet presAssocID="{E616A4EA-3928-4C3E-9D07-E1A5DCF6F401}" presName="childText" presStyleLbl="bgAcc1" presStyleIdx="4" presStyleCnt="7">
        <dgm:presLayoutVars>
          <dgm:bulletEnabled val="1"/>
        </dgm:presLayoutVars>
      </dgm:prSet>
      <dgm:spPr/>
    </dgm:pt>
    <dgm:pt modelId="{D4896265-D043-4B89-B219-FF325AB83A17}" type="pres">
      <dgm:prSet presAssocID="{5EE55FC7-A124-46A0-BD13-809B4EA88D04}" presName="Name13" presStyleLbl="parChTrans1D2" presStyleIdx="5" presStyleCnt="7"/>
      <dgm:spPr/>
    </dgm:pt>
    <dgm:pt modelId="{2DA59B73-F503-492D-9240-7168626B6B62}" type="pres">
      <dgm:prSet presAssocID="{3301129E-AC9B-442C-850D-55DD603A739C}" presName="childText" presStyleLbl="bgAcc1" presStyleIdx="5" presStyleCnt="7">
        <dgm:presLayoutVars>
          <dgm:bulletEnabled val="1"/>
        </dgm:presLayoutVars>
      </dgm:prSet>
      <dgm:spPr/>
    </dgm:pt>
    <dgm:pt modelId="{892BEADF-1194-45EF-82D1-1947868B9751}" type="pres">
      <dgm:prSet presAssocID="{D5EAC552-8A4C-434E-90F7-7DF11949B422}" presName="Name13" presStyleLbl="parChTrans1D2" presStyleIdx="6" presStyleCnt="7"/>
      <dgm:spPr/>
    </dgm:pt>
    <dgm:pt modelId="{1F726F2F-F1A8-4610-8DF0-69D086968E7D}" type="pres">
      <dgm:prSet presAssocID="{31EBD5D4-C22D-49CE-B688-C8AEC85DC072}" presName="childText" presStyleLbl="bgAcc1" presStyleIdx="6" presStyleCnt="7">
        <dgm:presLayoutVars>
          <dgm:bulletEnabled val="1"/>
        </dgm:presLayoutVars>
      </dgm:prSet>
      <dgm:spPr/>
    </dgm:pt>
    <dgm:pt modelId="{6C382AE2-0DAC-4026-93DD-1A28BA4C617C}" type="pres">
      <dgm:prSet presAssocID="{EA4297A2-795E-4D69-A1B2-FF74C483C450}" presName="root" presStyleCnt="0"/>
      <dgm:spPr/>
    </dgm:pt>
    <dgm:pt modelId="{7B9DACA2-58D8-4D97-8189-5AD7B630BDF9}" type="pres">
      <dgm:prSet presAssocID="{EA4297A2-795E-4D69-A1B2-FF74C483C450}" presName="rootComposite" presStyleCnt="0"/>
      <dgm:spPr/>
    </dgm:pt>
    <dgm:pt modelId="{4102B95F-52A8-44CC-AEB5-5FE26BF9C4D6}" type="pres">
      <dgm:prSet presAssocID="{EA4297A2-795E-4D69-A1B2-FF74C483C450}" presName="rootText" presStyleLbl="node1" presStyleIdx="3" presStyleCnt="4"/>
      <dgm:spPr/>
    </dgm:pt>
    <dgm:pt modelId="{42400802-CD59-4E67-9131-55AC842E4308}" type="pres">
      <dgm:prSet presAssocID="{EA4297A2-795E-4D69-A1B2-FF74C483C450}" presName="rootConnector" presStyleLbl="node1" presStyleIdx="3" presStyleCnt="4"/>
      <dgm:spPr/>
    </dgm:pt>
    <dgm:pt modelId="{BC4CAEEA-3DEE-4C06-A830-3EB42CB9DB0D}" type="pres">
      <dgm:prSet presAssocID="{EA4297A2-795E-4D69-A1B2-FF74C483C450}" presName="childShape" presStyleCnt="0"/>
      <dgm:spPr/>
    </dgm:pt>
  </dgm:ptLst>
  <dgm:cxnLst>
    <dgm:cxn modelId="{288A6A03-63EE-4522-981A-D5A976059663}" type="presOf" srcId="{8754E234-6B5A-4311-831E-8552CA3264B1}" destId="{179811AC-F285-4D20-A82D-0DEC642BB7F8}" srcOrd="1" destOrd="0" presId="urn:microsoft.com/office/officeart/2005/8/layout/hierarchy3"/>
    <dgm:cxn modelId="{2E505F06-86C3-4672-A00F-FDCD0D909F54}" type="presOf" srcId="{D5EAC552-8A4C-434E-90F7-7DF11949B422}" destId="{892BEADF-1194-45EF-82D1-1947868B9751}" srcOrd="0" destOrd="0" presId="urn:microsoft.com/office/officeart/2005/8/layout/hierarchy3"/>
    <dgm:cxn modelId="{3048C209-8A63-42F6-A763-84538CBA53FA}" type="presOf" srcId="{EA4297A2-795E-4D69-A1B2-FF74C483C450}" destId="{4102B95F-52A8-44CC-AEB5-5FE26BF9C4D6}" srcOrd="0" destOrd="0" presId="urn:microsoft.com/office/officeart/2005/8/layout/hierarchy3"/>
    <dgm:cxn modelId="{CDF8100B-1698-4B84-9F8F-3DBECE4A3DC4}" type="presOf" srcId="{8754E234-6B5A-4311-831E-8552CA3264B1}" destId="{7C601B22-0CCD-4E43-BCA1-1A5CF191109F}" srcOrd="0" destOrd="0" presId="urn:microsoft.com/office/officeart/2005/8/layout/hierarchy3"/>
    <dgm:cxn modelId="{81D90018-ACD9-42F0-8C77-25E0674DE152}" type="presOf" srcId="{EA4297A2-795E-4D69-A1B2-FF74C483C450}" destId="{42400802-CD59-4E67-9131-55AC842E4308}" srcOrd="1" destOrd="0" presId="urn:microsoft.com/office/officeart/2005/8/layout/hierarchy3"/>
    <dgm:cxn modelId="{3E956723-436E-44AC-A305-88B2C51274D0}" type="presOf" srcId="{E616A4EA-3928-4C3E-9D07-E1A5DCF6F401}" destId="{68D99821-67A6-45A3-A145-8A44A298B48B}" srcOrd="0" destOrd="0" presId="urn:microsoft.com/office/officeart/2005/8/layout/hierarchy3"/>
    <dgm:cxn modelId="{270A6132-CC9E-4790-ACC0-195D504EBFEB}" type="presOf" srcId="{804F2322-6F43-4449-B16A-66C7BC2791BF}" destId="{B2FF085B-1227-44F2-A4A6-3C1AD5950EC4}" srcOrd="0" destOrd="0" presId="urn:microsoft.com/office/officeart/2005/8/layout/hierarchy3"/>
    <dgm:cxn modelId="{62B85D39-F497-4BC1-8B20-E6A096110EF3}" type="presOf" srcId="{1B4AE4CF-2663-4862-BE10-35C666DB08F1}" destId="{1565912D-730D-473B-8A69-3EB8F0EF2B46}" srcOrd="1" destOrd="0" presId="urn:microsoft.com/office/officeart/2005/8/layout/hierarchy3"/>
    <dgm:cxn modelId="{F6C70860-B0D6-4A60-AA76-D03F1554FC7E}" type="presOf" srcId="{931BFC7D-683C-46B2-A244-E418CFA95516}" destId="{C4A1F142-8B86-42AF-BDDC-A75C09CCC1AF}" srcOrd="0" destOrd="0" presId="urn:microsoft.com/office/officeart/2005/8/layout/hierarchy3"/>
    <dgm:cxn modelId="{89978961-4CC1-4FBF-82CC-D460D984B3C6}" type="presOf" srcId="{A097FF8D-3595-4AED-A965-4473AB0F017D}" destId="{0D665FA4-DD01-4DE2-AABF-79C069A42852}" srcOrd="0" destOrd="0" presId="urn:microsoft.com/office/officeart/2005/8/layout/hierarchy3"/>
    <dgm:cxn modelId="{C35B4265-41C6-4538-81C4-37F0F1F35009}" srcId="{A7223161-F591-4875-83AA-A689C1AAE4C9}" destId="{1B4AE4CF-2663-4862-BE10-35C666DB08F1}" srcOrd="2" destOrd="0" parTransId="{95957DDC-A547-4131-91E3-55B10C8EE834}" sibTransId="{2320E6BF-68C9-4C8F-8BCD-4BAE8A85B7E3}"/>
    <dgm:cxn modelId="{01273E67-8DBF-4E8E-916F-4EB1D27F99CF}" srcId="{1B4AE4CF-2663-4862-BE10-35C666DB08F1}" destId="{E616A4EA-3928-4C3E-9D07-E1A5DCF6F401}" srcOrd="0" destOrd="0" parTransId="{F7DBE0B3-4A4D-4B60-AB21-51D6125D3B31}" sibTransId="{94C6CA9F-C129-43C5-B54D-6D7CC424E58C}"/>
    <dgm:cxn modelId="{0A36A86F-1FD6-4F36-BC46-398AA9D393BD}" type="presOf" srcId="{39519B51-FEFE-4E01-90F1-CAC2578C9DAD}" destId="{7B59D1D6-6A97-4500-9A7B-46279233D201}" srcOrd="1" destOrd="0" presId="urn:microsoft.com/office/officeart/2005/8/layout/hierarchy3"/>
    <dgm:cxn modelId="{F822F84F-C482-47F7-82CA-3D110E7AE862}" type="presOf" srcId="{CFC7A458-CE39-4FD2-A155-DB01B1EDB046}" destId="{01C4DD23-4782-452B-85AF-11C7D5141B42}" srcOrd="0" destOrd="0" presId="urn:microsoft.com/office/officeart/2005/8/layout/hierarchy3"/>
    <dgm:cxn modelId="{8856CE54-DC16-489D-AAFA-C2850BA7C34A}" srcId="{39519B51-FEFE-4E01-90F1-CAC2578C9DAD}" destId="{662449FF-2250-4C51-9459-AC49E9F4ACCC}" srcOrd="1" destOrd="0" parTransId="{DC79E29C-51A8-4E02-B7B5-0D66693D60D7}" sibTransId="{3F4E9E1F-B3B8-4C2C-AC8F-1F340112156B}"/>
    <dgm:cxn modelId="{078B4A87-299B-4A4C-B66C-E820CE05C3C9}" srcId="{1B4AE4CF-2663-4862-BE10-35C666DB08F1}" destId="{3301129E-AC9B-442C-850D-55DD603A739C}" srcOrd="1" destOrd="0" parTransId="{5EE55FC7-A124-46A0-BD13-809B4EA88D04}" sibTransId="{397A0B53-69A9-43F0-BF3A-32A8A1A2C068}"/>
    <dgm:cxn modelId="{0F661893-539E-45B9-A817-D195875F4277}" type="presOf" srcId="{A7223161-F591-4875-83AA-A689C1AAE4C9}" destId="{E6B8F31B-C37C-4081-9718-2B84DABBA928}" srcOrd="0" destOrd="0" presId="urn:microsoft.com/office/officeart/2005/8/layout/hierarchy3"/>
    <dgm:cxn modelId="{D488F296-F4A0-4B96-B28B-9F92C3571960}" type="presOf" srcId="{CF37DC24-1D01-4DED-909C-E57DCC4290C6}" destId="{88B006B1-F9B0-42EE-ADE4-8C1FA99E13D2}" srcOrd="0" destOrd="0" presId="urn:microsoft.com/office/officeart/2005/8/layout/hierarchy3"/>
    <dgm:cxn modelId="{271B739F-2AEA-4C3F-BC90-68108EEF6D82}" type="presOf" srcId="{1B4AE4CF-2663-4862-BE10-35C666DB08F1}" destId="{A4E0CE95-A46F-4164-B2F5-08873AAD5B0F}" srcOrd="0" destOrd="0" presId="urn:microsoft.com/office/officeart/2005/8/layout/hierarchy3"/>
    <dgm:cxn modelId="{8F269EA0-1CD6-4D67-9802-8FFC46F62DFA}" type="presOf" srcId="{39519B51-FEFE-4E01-90F1-CAC2578C9DAD}" destId="{E37FF1F2-1402-4CA1-B119-E2EC3BCA7CD5}" srcOrd="0" destOrd="0" presId="urn:microsoft.com/office/officeart/2005/8/layout/hierarchy3"/>
    <dgm:cxn modelId="{48B0F3A8-016D-465D-9162-762F18E05967}" srcId="{8754E234-6B5A-4311-831E-8552CA3264B1}" destId="{931BFC7D-683C-46B2-A244-E418CFA95516}" srcOrd="0" destOrd="0" parTransId="{CF37DC24-1D01-4DED-909C-E57DCC4290C6}" sibTransId="{E46DE5F7-0E98-4737-894B-9AB6C8C70820}"/>
    <dgm:cxn modelId="{7FD25AA9-563B-4DF0-BD8C-4883BDD48CE1}" srcId="{1B4AE4CF-2663-4862-BE10-35C666DB08F1}" destId="{31EBD5D4-C22D-49CE-B688-C8AEC85DC072}" srcOrd="2" destOrd="0" parTransId="{D5EAC552-8A4C-434E-90F7-7DF11949B422}" sibTransId="{B6DF2256-54A8-4967-9F3A-7C8B51D4C2A7}"/>
    <dgm:cxn modelId="{1CE391B4-7DAE-4175-BD25-67B796A5D527}" type="presOf" srcId="{DC79E29C-51A8-4E02-B7B5-0D66693D60D7}" destId="{E2E8475C-D78D-4E21-BF2A-E48740DAA642}" srcOrd="0" destOrd="0" presId="urn:microsoft.com/office/officeart/2005/8/layout/hierarchy3"/>
    <dgm:cxn modelId="{FD56ADBE-09FA-4D30-BE69-B645AA6403B2}" type="presOf" srcId="{31EBD5D4-C22D-49CE-B688-C8AEC85DC072}" destId="{1F726F2F-F1A8-4610-8DF0-69D086968E7D}" srcOrd="0" destOrd="0" presId="urn:microsoft.com/office/officeart/2005/8/layout/hierarchy3"/>
    <dgm:cxn modelId="{073664CF-9091-4EC4-AB8A-0CBEC870679B}" type="presOf" srcId="{09E86CB7-C2A8-4987-833A-7E0E8DD44665}" destId="{E7EA05D6-3928-4BEB-83C0-950DD598BDDE}" srcOrd="0" destOrd="0" presId="urn:microsoft.com/office/officeart/2005/8/layout/hierarchy3"/>
    <dgm:cxn modelId="{5C0250D0-14C3-4835-A9FB-EE61A438BCFF}" srcId="{A7223161-F591-4875-83AA-A689C1AAE4C9}" destId="{39519B51-FEFE-4E01-90F1-CAC2578C9DAD}" srcOrd="1" destOrd="0" parTransId="{C102E478-4B31-40F4-839C-655C6E321B81}" sibTransId="{4FBEAB2B-2D63-4313-8196-BA6158A257C4}"/>
    <dgm:cxn modelId="{EEDD3CD8-A1DB-4815-A62E-9F8C2A0EE1F3}" type="presOf" srcId="{3301129E-AC9B-442C-850D-55DD603A739C}" destId="{2DA59B73-F503-492D-9240-7168626B6B62}" srcOrd="0" destOrd="0" presId="urn:microsoft.com/office/officeart/2005/8/layout/hierarchy3"/>
    <dgm:cxn modelId="{96679ADD-E037-4664-8A86-11470650DB0D}" type="presOf" srcId="{F7DBE0B3-4A4D-4B60-AB21-51D6125D3B31}" destId="{E02CA8DE-7EAA-4E98-94CE-C8CB019F2A7B}" srcOrd="0" destOrd="0" presId="urn:microsoft.com/office/officeart/2005/8/layout/hierarchy3"/>
    <dgm:cxn modelId="{CD4B03E3-7F73-4B54-AB11-297B6DFB092E}" srcId="{8754E234-6B5A-4311-831E-8552CA3264B1}" destId="{804F2322-6F43-4449-B16A-66C7BC2791BF}" srcOrd="1" destOrd="0" parTransId="{09E86CB7-C2A8-4987-833A-7E0E8DD44665}" sibTransId="{2D02703A-6EF6-4753-908D-0349C74E7AC0}"/>
    <dgm:cxn modelId="{866492E9-D310-4A76-8419-FF6012EFCE62}" srcId="{A7223161-F591-4875-83AA-A689C1AAE4C9}" destId="{8754E234-6B5A-4311-831E-8552CA3264B1}" srcOrd="0" destOrd="0" parTransId="{AF4817FA-6EE1-489E-81BE-873CEAF4AF5C}" sibTransId="{36C1D449-7B3D-4D6E-AE81-54E649DC1E00}"/>
    <dgm:cxn modelId="{18BD55EC-8284-4EDE-96F7-8748DAD4DD01}" srcId="{A7223161-F591-4875-83AA-A689C1AAE4C9}" destId="{EA4297A2-795E-4D69-A1B2-FF74C483C450}" srcOrd="3" destOrd="0" parTransId="{071BA8BC-2BFA-45DE-AEB1-1FB9ACA60103}" sibTransId="{6692C0C8-A54F-411D-AF9A-B8E93E9D5BBF}"/>
    <dgm:cxn modelId="{C3E3BAF5-FFC9-46F1-BA02-7569CBF13709}" srcId="{39519B51-FEFE-4E01-90F1-CAC2578C9DAD}" destId="{A097FF8D-3595-4AED-A965-4473AB0F017D}" srcOrd="0" destOrd="0" parTransId="{CFC7A458-CE39-4FD2-A155-DB01B1EDB046}" sibTransId="{21CBC6F2-2B15-4FDE-AE08-8C2B322A9A3D}"/>
    <dgm:cxn modelId="{FEF10CFB-8B26-4F26-9ADD-3B3442D98734}" type="presOf" srcId="{5EE55FC7-A124-46A0-BD13-809B4EA88D04}" destId="{D4896265-D043-4B89-B219-FF325AB83A17}" srcOrd="0" destOrd="0" presId="urn:microsoft.com/office/officeart/2005/8/layout/hierarchy3"/>
    <dgm:cxn modelId="{DD3513FC-5FF9-468F-940A-EF2BC48DBAEF}" type="presOf" srcId="{662449FF-2250-4C51-9459-AC49E9F4ACCC}" destId="{306DFFF4-2C2B-4CF5-85C7-FFF920AFCE9B}" srcOrd="0" destOrd="0" presId="urn:microsoft.com/office/officeart/2005/8/layout/hierarchy3"/>
    <dgm:cxn modelId="{D0CD9683-EEDA-465F-80D2-28334BE2D477}" type="presParOf" srcId="{E6B8F31B-C37C-4081-9718-2B84DABBA928}" destId="{03A77E06-9A68-407C-AAC3-971CF2E7E57C}" srcOrd="0" destOrd="0" presId="urn:microsoft.com/office/officeart/2005/8/layout/hierarchy3"/>
    <dgm:cxn modelId="{5DF8D91D-C9BF-4BBF-9371-A9EBCBFC5282}" type="presParOf" srcId="{03A77E06-9A68-407C-AAC3-971CF2E7E57C}" destId="{F68F7B4A-62BD-4C3A-91DE-1409C8CBECE0}" srcOrd="0" destOrd="0" presId="urn:microsoft.com/office/officeart/2005/8/layout/hierarchy3"/>
    <dgm:cxn modelId="{9067BAEC-A582-4A20-BA8C-060ACDA0F90A}" type="presParOf" srcId="{F68F7B4A-62BD-4C3A-91DE-1409C8CBECE0}" destId="{7C601B22-0CCD-4E43-BCA1-1A5CF191109F}" srcOrd="0" destOrd="0" presId="urn:microsoft.com/office/officeart/2005/8/layout/hierarchy3"/>
    <dgm:cxn modelId="{1095C01B-CA77-4C6D-8BD2-1E5C2A01F4C8}" type="presParOf" srcId="{F68F7B4A-62BD-4C3A-91DE-1409C8CBECE0}" destId="{179811AC-F285-4D20-A82D-0DEC642BB7F8}" srcOrd="1" destOrd="0" presId="urn:microsoft.com/office/officeart/2005/8/layout/hierarchy3"/>
    <dgm:cxn modelId="{0C82873B-5D1C-4B98-B806-8F879F19EEE9}" type="presParOf" srcId="{03A77E06-9A68-407C-AAC3-971CF2E7E57C}" destId="{D7811C23-35A8-4CC2-9DAB-E97BA4E7DF0F}" srcOrd="1" destOrd="0" presId="urn:microsoft.com/office/officeart/2005/8/layout/hierarchy3"/>
    <dgm:cxn modelId="{F8B7182A-CC54-4F96-AFD6-2925F135637B}" type="presParOf" srcId="{D7811C23-35A8-4CC2-9DAB-E97BA4E7DF0F}" destId="{88B006B1-F9B0-42EE-ADE4-8C1FA99E13D2}" srcOrd="0" destOrd="0" presId="urn:microsoft.com/office/officeart/2005/8/layout/hierarchy3"/>
    <dgm:cxn modelId="{90134895-3E5E-4100-A15E-873C9C5323D6}" type="presParOf" srcId="{D7811C23-35A8-4CC2-9DAB-E97BA4E7DF0F}" destId="{C4A1F142-8B86-42AF-BDDC-A75C09CCC1AF}" srcOrd="1" destOrd="0" presId="urn:microsoft.com/office/officeart/2005/8/layout/hierarchy3"/>
    <dgm:cxn modelId="{9DFAB2D5-0419-45E6-9171-694C5E54003E}" type="presParOf" srcId="{D7811C23-35A8-4CC2-9DAB-E97BA4E7DF0F}" destId="{E7EA05D6-3928-4BEB-83C0-950DD598BDDE}" srcOrd="2" destOrd="0" presId="urn:microsoft.com/office/officeart/2005/8/layout/hierarchy3"/>
    <dgm:cxn modelId="{71AA29EC-3883-405C-B334-E85899EFDDAC}" type="presParOf" srcId="{D7811C23-35A8-4CC2-9DAB-E97BA4E7DF0F}" destId="{B2FF085B-1227-44F2-A4A6-3C1AD5950EC4}" srcOrd="3" destOrd="0" presId="urn:microsoft.com/office/officeart/2005/8/layout/hierarchy3"/>
    <dgm:cxn modelId="{70598D5E-B3F7-4C6B-8C74-9863E28E7F41}" type="presParOf" srcId="{E6B8F31B-C37C-4081-9718-2B84DABBA928}" destId="{B28C66AE-C15F-4D8E-9BB5-1B0E81C5C88B}" srcOrd="1" destOrd="0" presId="urn:microsoft.com/office/officeart/2005/8/layout/hierarchy3"/>
    <dgm:cxn modelId="{1CE46306-F8C3-4C32-A733-7B88305F0252}" type="presParOf" srcId="{B28C66AE-C15F-4D8E-9BB5-1B0E81C5C88B}" destId="{D672E984-048B-4D4A-AC04-DFBD29474298}" srcOrd="0" destOrd="0" presId="urn:microsoft.com/office/officeart/2005/8/layout/hierarchy3"/>
    <dgm:cxn modelId="{247D5C45-1EE6-4DF9-80D8-74E934F249DE}" type="presParOf" srcId="{D672E984-048B-4D4A-AC04-DFBD29474298}" destId="{E37FF1F2-1402-4CA1-B119-E2EC3BCA7CD5}" srcOrd="0" destOrd="0" presId="urn:microsoft.com/office/officeart/2005/8/layout/hierarchy3"/>
    <dgm:cxn modelId="{500F36A2-CD8C-4649-B613-3E931B065D79}" type="presParOf" srcId="{D672E984-048B-4D4A-AC04-DFBD29474298}" destId="{7B59D1D6-6A97-4500-9A7B-46279233D201}" srcOrd="1" destOrd="0" presId="urn:microsoft.com/office/officeart/2005/8/layout/hierarchy3"/>
    <dgm:cxn modelId="{057877F4-64A5-4441-AAD3-9169D5DCE572}" type="presParOf" srcId="{B28C66AE-C15F-4D8E-9BB5-1B0E81C5C88B}" destId="{CE86A21A-E432-4AFD-832E-AFC2F4DF9842}" srcOrd="1" destOrd="0" presId="urn:microsoft.com/office/officeart/2005/8/layout/hierarchy3"/>
    <dgm:cxn modelId="{6056F727-76AF-4BE2-A48D-FF27245931A0}" type="presParOf" srcId="{CE86A21A-E432-4AFD-832E-AFC2F4DF9842}" destId="{01C4DD23-4782-452B-85AF-11C7D5141B42}" srcOrd="0" destOrd="0" presId="urn:microsoft.com/office/officeart/2005/8/layout/hierarchy3"/>
    <dgm:cxn modelId="{D1DB7521-CE0F-4DD6-A873-302BB48A336C}" type="presParOf" srcId="{CE86A21A-E432-4AFD-832E-AFC2F4DF9842}" destId="{0D665FA4-DD01-4DE2-AABF-79C069A42852}" srcOrd="1" destOrd="0" presId="urn:microsoft.com/office/officeart/2005/8/layout/hierarchy3"/>
    <dgm:cxn modelId="{9B24B2C7-EC8A-4D9A-AA0C-CD8CB54A441A}" type="presParOf" srcId="{CE86A21A-E432-4AFD-832E-AFC2F4DF9842}" destId="{E2E8475C-D78D-4E21-BF2A-E48740DAA642}" srcOrd="2" destOrd="0" presId="urn:microsoft.com/office/officeart/2005/8/layout/hierarchy3"/>
    <dgm:cxn modelId="{7127F9FE-2BDF-492E-801D-263FC535BC7C}" type="presParOf" srcId="{CE86A21A-E432-4AFD-832E-AFC2F4DF9842}" destId="{306DFFF4-2C2B-4CF5-85C7-FFF920AFCE9B}" srcOrd="3" destOrd="0" presId="urn:microsoft.com/office/officeart/2005/8/layout/hierarchy3"/>
    <dgm:cxn modelId="{615B5C35-3F90-411C-8AF1-28C47F446958}" type="presParOf" srcId="{E6B8F31B-C37C-4081-9718-2B84DABBA928}" destId="{9FBB9B95-5E4A-44F5-B6A5-818233096547}" srcOrd="2" destOrd="0" presId="urn:microsoft.com/office/officeart/2005/8/layout/hierarchy3"/>
    <dgm:cxn modelId="{7DFAFECE-16F1-41A1-A490-380E66236AA8}" type="presParOf" srcId="{9FBB9B95-5E4A-44F5-B6A5-818233096547}" destId="{85D284FC-5F7D-42FF-BC2D-797C228654F3}" srcOrd="0" destOrd="0" presId="urn:microsoft.com/office/officeart/2005/8/layout/hierarchy3"/>
    <dgm:cxn modelId="{1BA5D135-B10F-4EDD-BF71-83ABEDE96336}" type="presParOf" srcId="{85D284FC-5F7D-42FF-BC2D-797C228654F3}" destId="{A4E0CE95-A46F-4164-B2F5-08873AAD5B0F}" srcOrd="0" destOrd="0" presId="urn:microsoft.com/office/officeart/2005/8/layout/hierarchy3"/>
    <dgm:cxn modelId="{E23B8D3F-4E14-4074-8CF8-3BC954D33E61}" type="presParOf" srcId="{85D284FC-5F7D-42FF-BC2D-797C228654F3}" destId="{1565912D-730D-473B-8A69-3EB8F0EF2B46}" srcOrd="1" destOrd="0" presId="urn:microsoft.com/office/officeart/2005/8/layout/hierarchy3"/>
    <dgm:cxn modelId="{1013E56B-9C73-4FA0-9A01-D603CC3401D1}" type="presParOf" srcId="{9FBB9B95-5E4A-44F5-B6A5-818233096547}" destId="{0A944ECE-3FD9-4DDD-A68C-9EE0D478285B}" srcOrd="1" destOrd="0" presId="urn:microsoft.com/office/officeart/2005/8/layout/hierarchy3"/>
    <dgm:cxn modelId="{34967374-6AF7-4CBC-932F-7573F06ED0D8}" type="presParOf" srcId="{0A944ECE-3FD9-4DDD-A68C-9EE0D478285B}" destId="{E02CA8DE-7EAA-4E98-94CE-C8CB019F2A7B}" srcOrd="0" destOrd="0" presId="urn:microsoft.com/office/officeart/2005/8/layout/hierarchy3"/>
    <dgm:cxn modelId="{F82B72CA-54E2-4AA8-B477-E23C1F8F1645}" type="presParOf" srcId="{0A944ECE-3FD9-4DDD-A68C-9EE0D478285B}" destId="{68D99821-67A6-45A3-A145-8A44A298B48B}" srcOrd="1" destOrd="0" presId="urn:microsoft.com/office/officeart/2005/8/layout/hierarchy3"/>
    <dgm:cxn modelId="{28B9C56D-2D9E-4059-AD60-562E2665177D}" type="presParOf" srcId="{0A944ECE-3FD9-4DDD-A68C-9EE0D478285B}" destId="{D4896265-D043-4B89-B219-FF325AB83A17}" srcOrd="2" destOrd="0" presId="urn:microsoft.com/office/officeart/2005/8/layout/hierarchy3"/>
    <dgm:cxn modelId="{5384F8B2-50A1-41CE-8DA5-A066D07EB8F5}" type="presParOf" srcId="{0A944ECE-3FD9-4DDD-A68C-9EE0D478285B}" destId="{2DA59B73-F503-492D-9240-7168626B6B62}" srcOrd="3" destOrd="0" presId="urn:microsoft.com/office/officeart/2005/8/layout/hierarchy3"/>
    <dgm:cxn modelId="{378D9DCF-BA1C-40A3-BB47-6691BE3C979E}" type="presParOf" srcId="{0A944ECE-3FD9-4DDD-A68C-9EE0D478285B}" destId="{892BEADF-1194-45EF-82D1-1947868B9751}" srcOrd="4" destOrd="0" presId="urn:microsoft.com/office/officeart/2005/8/layout/hierarchy3"/>
    <dgm:cxn modelId="{FC7D883E-416F-4CF8-9B63-338990B5EDCB}" type="presParOf" srcId="{0A944ECE-3FD9-4DDD-A68C-9EE0D478285B}" destId="{1F726F2F-F1A8-4610-8DF0-69D086968E7D}" srcOrd="5" destOrd="0" presId="urn:microsoft.com/office/officeart/2005/8/layout/hierarchy3"/>
    <dgm:cxn modelId="{B226C63B-3E1C-48A0-9FDB-889001C28072}" type="presParOf" srcId="{E6B8F31B-C37C-4081-9718-2B84DABBA928}" destId="{6C382AE2-0DAC-4026-93DD-1A28BA4C617C}" srcOrd="3" destOrd="0" presId="urn:microsoft.com/office/officeart/2005/8/layout/hierarchy3"/>
    <dgm:cxn modelId="{91592017-6B13-4933-B183-887100D4F24C}" type="presParOf" srcId="{6C382AE2-0DAC-4026-93DD-1A28BA4C617C}" destId="{7B9DACA2-58D8-4D97-8189-5AD7B630BDF9}" srcOrd="0" destOrd="0" presId="urn:microsoft.com/office/officeart/2005/8/layout/hierarchy3"/>
    <dgm:cxn modelId="{7E743BED-D8AF-45A6-8001-869B81917395}" type="presParOf" srcId="{7B9DACA2-58D8-4D97-8189-5AD7B630BDF9}" destId="{4102B95F-52A8-44CC-AEB5-5FE26BF9C4D6}" srcOrd="0" destOrd="0" presId="urn:microsoft.com/office/officeart/2005/8/layout/hierarchy3"/>
    <dgm:cxn modelId="{92D08A6B-B982-42DC-B69C-6D8068C5C8EB}" type="presParOf" srcId="{7B9DACA2-58D8-4D97-8189-5AD7B630BDF9}" destId="{42400802-CD59-4E67-9131-55AC842E4308}" srcOrd="1" destOrd="0" presId="urn:microsoft.com/office/officeart/2005/8/layout/hierarchy3"/>
    <dgm:cxn modelId="{FB53162D-F834-4789-BC9B-D96D7853145D}" type="presParOf" srcId="{6C382AE2-0DAC-4026-93DD-1A28BA4C617C}" destId="{BC4CAEEA-3DEE-4C06-A830-3EB42CB9DB0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01B22-0CCD-4E43-BCA1-1A5CF191109F}">
      <dsp:nvSpPr>
        <dsp:cNvPr id="0" name=""/>
        <dsp:cNvSpPr/>
      </dsp:nvSpPr>
      <dsp:spPr>
        <a:xfrm>
          <a:off x="1009737" y="691"/>
          <a:ext cx="1596821" cy="798410"/>
        </a:xfrm>
        <a:prstGeom prst="roundRect">
          <a:avLst>
            <a:gd name="adj" fmla="val 10000"/>
          </a:avLst>
        </a:prstGeom>
        <a:solidFill>
          <a:schemeClr val="accent3">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CGST</a:t>
          </a:r>
        </a:p>
      </dsp:txBody>
      <dsp:txXfrm>
        <a:off x="1033122" y="24076"/>
        <a:ext cx="1550051" cy="751640"/>
      </dsp:txXfrm>
    </dsp:sp>
    <dsp:sp modelId="{88B006B1-F9B0-42EE-ADE4-8C1FA99E13D2}">
      <dsp:nvSpPr>
        <dsp:cNvPr id="0" name=""/>
        <dsp:cNvSpPr/>
      </dsp:nvSpPr>
      <dsp:spPr>
        <a:xfrm>
          <a:off x="1169419" y="799101"/>
          <a:ext cx="159682" cy="598807"/>
        </a:xfrm>
        <a:custGeom>
          <a:avLst/>
          <a:gdLst/>
          <a:ahLst/>
          <a:cxnLst/>
          <a:rect l="0" t="0" r="0" b="0"/>
          <a:pathLst>
            <a:path>
              <a:moveTo>
                <a:pt x="0" y="0"/>
              </a:moveTo>
              <a:lnTo>
                <a:pt x="0" y="598807"/>
              </a:lnTo>
              <a:lnTo>
                <a:pt x="159682" y="598807"/>
              </a:lnTo>
            </a:path>
          </a:pathLst>
        </a:custGeom>
        <a:noFill/>
        <a:ln w="15875" cap="flat" cmpd="sng" algn="ctr">
          <a:solidFill>
            <a:schemeClr val="accent3">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4A1F142-8B86-42AF-BDDC-A75C09CCC1AF}">
      <dsp:nvSpPr>
        <dsp:cNvPr id="0" name=""/>
        <dsp:cNvSpPr/>
      </dsp:nvSpPr>
      <dsp:spPr>
        <a:xfrm>
          <a:off x="1329101" y="998704"/>
          <a:ext cx="1277456" cy="798410"/>
        </a:xfrm>
        <a:prstGeom prst="roundRect">
          <a:avLst>
            <a:gd name="adj" fmla="val 10000"/>
          </a:avLst>
        </a:prstGeom>
        <a:solidFill>
          <a:schemeClr val="lt1">
            <a:alpha val="90000"/>
            <a:hueOff val="0"/>
            <a:satOff val="0"/>
            <a:lumOff val="0"/>
            <a:alphaOff val="0"/>
          </a:schemeClr>
        </a:solidFill>
        <a:ln w="9525" cap="flat" cmpd="sng" algn="ctr">
          <a:solidFill>
            <a:schemeClr val="accent3">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CGST</a:t>
          </a:r>
        </a:p>
      </dsp:txBody>
      <dsp:txXfrm>
        <a:off x="1352486" y="1022089"/>
        <a:ext cx="1230686" cy="751640"/>
      </dsp:txXfrm>
    </dsp:sp>
    <dsp:sp modelId="{E7EA05D6-3928-4BEB-83C0-950DD598BDDE}">
      <dsp:nvSpPr>
        <dsp:cNvPr id="0" name=""/>
        <dsp:cNvSpPr/>
      </dsp:nvSpPr>
      <dsp:spPr>
        <a:xfrm>
          <a:off x="1169419" y="799101"/>
          <a:ext cx="159682" cy="1596821"/>
        </a:xfrm>
        <a:custGeom>
          <a:avLst/>
          <a:gdLst/>
          <a:ahLst/>
          <a:cxnLst/>
          <a:rect l="0" t="0" r="0" b="0"/>
          <a:pathLst>
            <a:path>
              <a:moveTo>
                <a:pt x="0" y="0"/>
              </a:moveTo>
              <a:lnTo>
                <a:pt x="0" y="1596821"/>
              </a:lnTo>
              <a:lnTo>
                <a:pt x="159682" y="1596821"/>
              </a:lnTo>
            </a:path>
          </a:pathLst>
        </a:custGeom>
        <a:noFill/>
        <a:ln w="15875" cap="flat" cmpd="sng" algn="ctr">
          <a:solidFill>
            <a:schemeClr val="accent3">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2FF085B-1227-44F2-A4A6-3C1AD5950EC4}">
      <dsp:nvSpPr>
        <dsp:cNvPr id="0" name=""/>
        <dsp:cNvSpPr/>
      </dsp:nvSpPr>
      <dsp:spPr>
        <a:xfrm>
          <a:off x="1329101" y="1996717"/>
          <a:ext cx="1277456" cy="798410"/>
        </a:xfrm>
        <a:prstGeom prst="roundRect">
          <a:avLst>
            <a:gd name="adj" fmla="val 10000"/>
          </a:avLst>
        </a:prstGeom>
        <a:solidFill>
          <a:schemeClr val="lt1">
            <a:alpha val="90000"/>
            <a:hueOff val="0"/>
            <a:satOff val="0"/>
            <a:lumOff val="0"/>
            <a:alphaOff val="0"/>
          </a:schemeClr>
        </a:solidFill>
        <a:ln w="9525" cap="flat" cmpd="sng" algn="ctr">
          <a:solidFill>
            <a:schemeClr val="accent3">
              <a:alpha val="90000"/>
              <a:hueOff val="0"/>
              <a:satOff val="0"/>
              <a:lumOff val="0"/>
              <a:alphaOff val="-6667"/>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IGST</a:t>
          </a:r>
        </a:p>
      </dsp:txBody>
      <dsp:txXfrm>
        <a:off x="1352486" y="2020102"/>
        <a:ext cx="1230686" cy="751640"/>
      </dsp:txXfrm>
    </dsp:sp>
    <dsp:sp modelId="{E37FF1F2-1402-4CA1-B119-E2EC3BCA7CD5}">
      <dsp:nvSpPr>
        <dsp:cNvPr id="0" name=""/>
        <dsp:cNvSpPr/>
      </dsp:nvSpPr>
      <dsp:spPr>
        <a:xfrm>
          <a:off x="3005763" y="691"/>
          <a:ext cx="1596821" cy="798410"/>
        </a:xfrm>
        <a:prstGeom prst="roundRect">
          <a:avLst>
            <a:gd name="adj" fmla="val 10000"/>
          </a:avLst>
        </a:prstGeom>
        <a:solidFill>
          <a:schemeClr val="accent3">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SGST</a:t>
          </a:r>
        </a:p>
      </dsp:txBody>
      <dsp:txXfrm>
        <a:off x="3029148" y="24076"/>
        <a:ext cx="1550051" cy="751640"/>
      </dsp:txXfrm>
    </dsp:sp>
    <dsp:sp modelId="{01C4DD23-4782-452B-85AF-11C7D5141B42}">
      <dsp:nvSpPr>
        <dsp:cNvPr id="0" name=""/>
        <dsp:cNvSpPr/>
      </dsp:nvSpPr>
      <dsp:spPr>
        <a:xfrm>
          <a:off x="3165445" y="799101"/>
          <a:ext cx="159682" cy="598807"/>
        </a:xfrm>
        <a:custGeom>
          <a:avLst/>
          <a:gdLst/>
          <a:ahLst/>
          <a:cxnLst/>
          <a:rect l="0" t="0" r="0" b="0"/>
          <a:pathLst>
            <a:path>
              <a:moveTo>
                <a:pt x="0" y="0"/>
              </a:moveTo>
              <a:lnTo>
                <a:pt x="0" y="598807"/>
              </a:lnTo>
              <a:lnTo>
                <a:pt x="159682" y="598807"/>
              </a:lnTo>
            </a:path>
          </a:pathLst>
        </a:custGeom>
        <a:noFill/>
        <a:ln w="15875" cap="flat" cmpd="sng" algn="ctr">
          <a:solidFill>
            <a:schemeClr val="accent3">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D665FA4-DD01-4DE2-AABF-79C069A42852}">
      <dsp:nvSpPr>
        <dsp:cNvPr id="0" name=""/>
        <dsp:cNvSpPr/>
      </dsp:nvSpPr>
      <dsp:spPr>
        <a:xfrm>
          <a:off x="3325127" y="998704"/>
          <a:ext cx="1277456" cy="798410"/>
        </a:xfrm>
        <a:prstGeom prst="roundRect">
          <a:avLst>
            <a:gd name="adj" fmla="val 10000"/>
          </a:avLst>
        </a:prstGeom>
        <a:solidFill>
          <a:schemeClr val="lt1">
            <a:alpha val="90000"/>
            <a:hueOff val="0"/>
            <a:satOff val="0"/>
            <a:lumOff val="0"/>
            <a:alphaOff val="0"/>
          </a:schemeClr>
        </a:solidFill>
        <a:ln w="9525" cap="flat" cmpd="sng" algn="ctr">
          <a:solidFill>
            <a:schemeClr val="accent3">
              <a:alpha val="90000"/>
              <a:hueOff val="0"/>
              <a:satOff val="0"/>
              <a:lumOff val="0"/>
              <a:alphaOff val="-13333"/>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SGST</a:t>
          </a:r>
        </a:p>
      </dsp:txBody>
      <dsp:txXfrm>
        <a:off x="3348512" y="1022089"/>
        <a:ext cx="1230686" cy="751640"/>
      </dsp:txXfrm>
    </dsp:sp>
    <dsp:sp modelId="{E2E8475C-D78D-4E21-BF2A-E48740DAA642}">
      <dsp:nvSpPr>
        <dsp:cNvPr id="0" name=""/>
        <dsp:cNvSpPr/>
      </dsp:nvSpPr>
      <dsp:spPr>
        <a:xfrm>
          <a:off x="3165445" y="799101"/>
          <a:ext cx="159682" cy="1596821"/>
        </a:xfrm>
        <a:custGeom>
          <a:avLst/>
          <a:gdLst/>
          <a:ahLst/>
          <a:cxnLst/>
          <a:rect l="0" t="0" r="0" b="0"/>
          <a:pathLst>
            <a:path>
              <a:moveTo>
                <a:pt x="0" y="0"/>
              </a:moveTo>
              <a:lnTo>
                <a:pt x="0" y="1596821"/>
              </a:lnTo>
              <a:lnTo>
                <a:pt x="159682" y="1596821"/>
              </a:lnTo>
            </a:path>
          </a:pathLst>
        </a:custGeom>
        <a:noFill/>
        <a:ln w="15875" cap="flat" cmpd="sng" algn="ctr">
          <a:solidFill>
            <a:schemeClr val="accent3">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06DFFF4-2C2B-4CF5-85C7-FFF920AFCE9B}">
      <dsp:nvSpPr>
        <dsp:cNvPr id="0" name=""/>
        <dsp:cNvSpPr/>
      </dsp:nvSpPr>
      <dsp:spPr>
        <a:xfrm>
          <a:off x="3325127" y="1996717"/>
          <a:ext cx="1277456" cy="798410"/>
        </a:xfrm>
        <a:prstGeom prst="roundRect">
          <a:avLst>
            <a:gd name="adj" fmla="val 10000"/>
          </a:avLst>
        </a:prstGeom>
        <a:solidFill>
          <a:schemeClr val="lt1">
            <a:alpha val="90000"/>
            <a:hueOff val="0"/>
            <a:satOff val="0"/>
            <a:lumOff val="0"/>
            <a:alphaOff val="0"/>
          </a:schemeClr>
        </a:solidFill>
        <a:ln w="9525" cap="flat" cmpd="sng" algn="ctr">
          <a:solidFill>
            <a:schemeClr val="accent3">
              <a:alpha val="90000"/>
              <a:hueOff val="0"/>
              <a:satOff val="0"/>
              <a:lumOff val="0"/>
              <a:alphaOff val="-2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IGST</a:t>
          </a:r>
        </a:p>
      </dsp:txBody>
      <dsp:txXfrm>
        <a:off x="3348512" y="2020102"/>
        <a:ext cx="1230686" cy="751640"/>
      </dsp:txXfrm>
    </dsp:sp>
    <dsp:sp modelId="{A4E0CE95-A46F-4164-B2F5-08873AAD5B0F}">
      <dsp:nvSpPr>
        <dsp:cNvPr id="0" name=""/>
        <dsp:cNvSpPr/>
      </dsp:nvSpPr>
      <dsp:spPr>
        <a:xfrm>
          <a:off x="5001790" y="691"/>
          <a:ext cx="1596821" cy="798410"/>
        </a:xfrm>
        <a:prstGeom prst="roundRect">
          <a:avLst>
            <a:gd name="adj" fmla="val 10000"/>
          </a:avLst>
        </a:prstGeom>
        <a:solidFill>
          <a:schemeClr val="accent3">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dirty="0"/>
            <a:t>IGST</a:t>
          </a:r>
        </a:p>
      </dsp:txBody>
      <dsp:txXfrm>
        <a:off x="5025175" y="24076"/>
        <a:ext cx="1550051" cy="751640"/>
      </dsp:txXfrm>
    </dsp:sp>
    <dsp:sp modelId="{E02CA8DE-7EAA-4E98-94CE-C8CB019F2A7B}">
      <dsp:nvSpPr>
        <dsp:cNvPr id="0" name=""/>
        <dsp:cNvSpPr/>
      </dsp:nvSpPr>
      <dsp:spPr>
        <a:xfrm>
          <a:off x="5161472" y="799101"/>
          <a:ext cx="159682" cy="598807"/>
        </a:xfrm>
        <a:custGeom>
          <a:avLst/>
          <a:gdLst/>
          <a:ahLst/>
          <a:cxnLst/>
          <a:rect l="0" t="0" r="0" b="0"/>
          <a:pathLst>
            <a:path>
              <a:moveTo>
                <a:pt x="0" y="0"/>
              </a:moveTo>
              <a:lnTo>
                <a:pt x="0" y="598807"/>
              </a:lnTo>
              <a:lnTo>
                <a:pt x="159682" y="598807"/>
              </a:lnTo>
            </a:path>
          </a:pathLst>
        </a:custGeom>
        <a:noFill/>
        <a:ln w="15875" cap="flat" cmpd="sng" algn="ctr">
          <a:solidFill>
            <a:schemeClr val="accent3">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8D99821-67A6-45A3-A145-8A44A298B48B}">
      <dsp:nvSpPr>
        <dsp:cNvPr id="0" name=""/>
        <dsp:cNvSpPr/>
      </dsp:nvSpPr>
      <dsp:spPr>
        <a:xfrm>
          <a:off x="5321154" y="998704"/>
          <a:ext cx="1277456" cy="798410"/>
        </a:xfrm>
        <a:prstGeom prst="roundRect">
          <a:avLst>
            <a:gd name="adj" fmla="val 10000"/>
          </a:avLst>
        </a:prstGeom>
        <a:solidFill>
          <a:schemeClr val="lt1">
            <a:alpha val="90000"/>
            <a:hueOff val="0"/>
            <a:satOff val="0"/>
            <a:lumOff val="0"/>
            <a:alphaOff val="0"/>
          </a:schemeClr>
        </a:solidFill>
        <a:ln w="9525" cap="flat" cmpd="sng" algn="ctr">
          <a:solidFill>
            <a:schemeClr val="accent3">
              <a:alpha val="90000"/>
              <a:hueOff val="0"/>
              <a:satOff val="0"/>
              <a:lumOff val="0"/>
              <a:alphaOff val="-26667"/>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IGST</a:t>
          </a:r>
        </a:p>
      </dsp:txBody>
      <dsp:txXfrm>
        <a:off x="5344539" y="1022089"/>
        <a:ext cx="1230686" cy="751640"/>
      </dsp:txXfrm>
    </dsp:sp>
    <dsp:sp modelId="{D4896265-D043-4B89-B219-FF325AB83A17}">
      <dsp:nvSpPr>
        <dsp:cNvPr id="0" name=""/>
        <dsp:cNvSpPr/>
      </dsp:nvSpPr>
      <dsp:spPr>
        <a:xfrm>
          <a:off x="5161472" y="799101"/>
          <a:ext cx="159682" cy="1596821"/>
        </a:xfrm>
        <a:custGeom>
          <a:avLst/>
          <a:gdLst/>
          <a:ahLst/>
          <a:cxnLst/>
          <a:rect l="0" t="0" r="0" b="0"/>
          <a:pathLst>
            <a:path>
              <a:moveTo>
                <a:pt x="0" y="0"/>
              </a:moveTo>
              <a:lnTo>
                <a:pt x="0" y="1596821"/>
              </a:lnTo>
              <a:lnTo>
                <a:pt x="159682" y="1596821"/>
              </a:lnTo>
            </a:path>
          </a:pathLst>
        </a:custGeom>
        <a:noFill/>
        <a:ln w="15875" cap="flat" cmpd="sng" algn="ctr">
          <a:solidFill>
            <a:schemeClr val="accent3">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DA59B73-F503-492D-9240-7168626B6B62}">
      <dsp:nvSpPr>
        <dsp:cNvPr id="0" name=""/>
        <dsp:cNvSpPr/>
      </dsp:nvSpPr>
      <dsp:spPr>
        <a:xfrm>
          <a:off x="5321154" y="1996717"/>
          <a:ext cx="1277456" cy="798410"/>
        </a:xfrm>
        <a:prstGeom prst="roundRect">
          <a:avLst>
            <a:gd name="adj" fmla="val 10000"/>
          </a:avLst>
        </a:prstGeom>
        <a:solidFill>
          <a:schemeClr val="lt1">
            <a:alpha val="90000"/>
            <a:hueOff val="0"/>
            <a:satOff val="0"/>
            <a:lumOff val="0"/>
            <a:alphaOff val="0"/>
          </a:schemeClr>
        </a:solidFill>
        <a:ln w="9525" cap="flat" cmpd="sng" algn="ctr">
          <a:solidFill>
            <a:schemeClr val="accent3">
              <a:alpha val="90000"/>
              <a:hueOff val="0"/>
              <a:satOff val="0"/>
              <a:lumOff val="0"/>
              <a:alphaOff val="-33333"/>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CGST</a:t>
          </a:r>
        </a:p>
      </dsp:txBody>
      <dsp:txXfrm>
        <a:off x="5344539" y="2020102"/>
        <a:ext cx="1230686" cy="751640"/>
      </dsp:txXfrm>
    </dsp:sp>
    <dsp:sp modelId="{892BEADF-1194-45EF-82D1-1947868B9751}">
      <dsp:nvSpPr>
        <dsp:cNvPr id="0" name=""/>
        <dsp:cNvSpPr/>
      </dsp:nvSpPr>
      <dsp:spPr>
        <a:xfrm>
          <a:off x="5161472" y="799101"/>
          <a:ext cx="159682" cy="2594834"/>
        </a:xfrm>
        <a:custGeom>
          <a:avLst/>
          <a:gdLst/>
          <a:ahLst/>
          <a:cxnLst/>
          <a:rect l="0" t="0" r="0" b="0"/>
          <a:pathLst>
            <a:path>
              <a:moveTo>
                <a:pt x="0" y="0"/>
              </a:moveTo>
              <a:lnTo>
                <a:pt x="0" y="2594834"/>
              </a:lnTo>
              <a:lnTo>
                <a:pt x="159682" y="2594834"/>
              </a:lnTo>
            </a:path>
          </a:pathLst>
        </a:custGeom>
        <a:noFill/>
        <a:ln w="15875" cap="flat" cmpd="sng" algn="ctr">
          <a:solidFill>
            <a:schemeClr val="accent3">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F726F2F-F1A8-4610-8DF0-69D086968E7D}">
      <dsp:nvSpPr>
        <dsp:cNvPr id="0" name=""/>
        <dsp:cNvSpPr/>
      </dsp:nvSpPr>
      <dsp:spPr>
        <a:xfrm>
          <a:off x="5321154" y="2994731"/>
          <a:ext cx="1277456" cy="798410"/>
        </a:xfrm>
        <a:prstGeom prst="roundRect">
          <a:avLst>
            <a:gd name="adj" fmla="val 10000"/>
          </a:avLst>
        </a:prstGeom>
        <a:solidFill>
          <a:schemeClr val="lt1">
            <a:alpha val="90000"/>
            <a:hueOff val="0"/>
            <a:satOff val="0"/>
            <a:lumOff val="0"/>
            <a:alphaOff val="0"/>
          </a:schemeClr>
        </a:solidFill>
        <a:ln w="9525" cap="flat" cmpd="sng" algn="ctr">
          <a:solidFill>
            <a:schemeClr val="accent3">
              <a:alpha val="90000"/>
              <a:hueOff val="0"/>
              <a:satOff val="0"/>
              <a:lumOff val="0"/>
              <a:alphaOff val="-40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SGST</a:t>
          </a:r>
        </a:p>
      </dsp:txBody>
      <dsp:txXfrm>
        <a:off x="5344539" y="3018116"/>
        <a:ext cx="1230686" cy="751640"/>
      </dsp:txXfrm>
    </dsp:sp>
    <dsp:sp modelId="{4102B95F-52A8-44CC-AEB5-5FE26BF9C4D6}">
      <dsp:nvSpPr>
        <dsp:cNvPr id="0" name=""/>
        <dsp:cNvSpPr/>
      </dsp:nvSpPr>
      <dsp:spPr>
        <a:xfrm>
          <a:off x="6997816" y="691"/>
          <a:ext cx="1596821" cy="798410"/>
        </a:xfrm>
        <a:prstGeom prst="roundRect">
          <a:avLst>
            <a:gd name="adj" fmla="val 10000"/>
          </a:avLst>
        </a:prstGeom>
        <a:solidFill>
          <a:schemeClr val="accent3">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US" sz="3500" kern="1200" dirty="0"/>
            <a:t>UTGST</a:t>
          </a:r>
        </a:p>
      </dsp:txBody>
      <dsp:txXfrm>
        <a:off x="7021201" y="24076"/>
        <a:ext cx="1550051" cy="7516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0A4D5E-79ED-48D2-8F33-E5F8CB462B29}" type="datetimeFigureOut">
              <a:rPr lang="en-US" smtClean="0"/>
              <a:t>09-Apr-17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FEB29B-4DC8-4344-8F71-1F165D8FD037}" type="slidenum">
              <a:rPr lang="en-US" smtClean="0"/>
              <a:t>‹#›</a:t>
            </a:fld>
            <a:endParaRPr lang="en-US"/>
          </a:p>
        </p:txBody>
      </p:sp>
    </p:spTree>
    <p:extLst>
      <p:ext uri="{BB962C8B-B14F-4D97-AF65-F5344CB8AC3E}">
        <p14:creationId xmlns:p14="http://schemas.microsoft.com/office/powerpoint/2010/main" val="120421358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D5377-3A79-49B4-B72E-EDD14C9B7DA5}" type="datetimeFigureOut">
              <a:rPr lang="en-US" smtClean="0"/>
              <a:t>09-Apr-17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8400ED-30D4-4CA6-ACB5-728A7B8C32ED}" type="slidenum">
              <a:rPr lang="en-US" smtClean="0"/>
              <a:t>‹#›</a:t>
            </a:fld>
            <a:endParaRPr lang="en-US"/>
          </a:p>
        </p:txBody>
      </p:sp>
    </p:spTree>
    <p:extLst>
      <p:ext uri="{BB962C8B-B14F-4D97-AF65-F5344CB8AC3E}">
        <p14:creationId xmlns:p14="http://schemas.microsoft.com/office/powerpoint/2010/main" val="342465002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F58B49-920D-45B9-9D39-41228AFBBBBD}" type="datetimeFigureOut">
              <a:rPr lang="en-IN" smtClean="0"/>
              <a:t>09-04-2017</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678F61C9-8FFC-4F54-A0D1-03D422D230E8}" type="slidenum">
              <a:rPr lang="en-IN" smtClean="0"/>
              <a:t>‹#›</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599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58B49-920D-45B9-9D39-41228AFBBBBD}" type="datetimeFigureOut">
              <a:rPr lang="en-IN" smtClean="0"/>
              <a:t>09-04-2017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78F61C9-8FFC-4F54-A0D1-03D422D230E8}" type="slidenum">
              <a:rPr lang="en-IN" smtClean="0"/>
              <a:t>‹#›</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230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58B49-920D-45B9-9D39-41228AFBBBBD}" type="datetimeFigureOut">
              <a:rPr lang="en-IN" smtClean="0"/>
              <a:t>09-04-2017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78F61C9-8FFC-4F54-A0D1-03D422D230E8}" type="slidenum">
              <a:rPr lang="en-IN" smtClean="0"/>
              <a:t>‹#›</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65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58B49-920D-45B9-9D39-41228AFBBBBD}" type="datetimeFigureOut">
              <a:rPr lang="en-IN" smtClean="0"/>
              <a:t>09-04-2017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78F61C9-8FFC-4F54-A0D1-03D422D230E8}" type="slidenum">
              <a:rPr lang="en-IN" smtClean="0"/>
              <a:t>‹#›</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154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F58B49-920D-45B9-9D39-41228AFBBBBD}" type="datetimeFigureOut">
              <a:rPr lang="en-IN" smtClean="0"/>
              <a:t>09-04-2017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78F61C9-8FFC-4F54-A0D1-03D422D230E8}" type="slidenum">
              <a:rPr lang="en-IN" smtClean="0"/>
              <a:t>‹#›</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8035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58B49-920D-45B9-9D39-41228AFBBBBD}" type="datetimeFigureOut">
              <a:rPr lang="en-IN" smtClean="0"/>
              <a:t>09-04-2017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78F61C9-8FFC-4F54-A0D1-03D422D230E8}" type="slidenum">
              <a:rPr lang="en-IN" smtClean="0"/>
              <a:t>‹#›</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4123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F58B49-920D-45B9-9D39-41228AFBBBBD}" type="datetimeFigureOut">
              <a:rPr lang="en-IN" smtClean="0"/>
              <a:t>09-04-2017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78F61C9-8FFC-4F54-A0D1-03D422D230E8}" type="slidenum">
              <a:rPr lang="en-IN" smtClean="0"/>
              <a:t>‹#›</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310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F58B49-920D-45B9-9D39-41228AFBBBBD}" type="datetimeFigureOut">
              <a:rPr lang="en-IN" smtClean="0"/>
              <a:t>09-04-2017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78F61C9-8FFC-4F54-A0D1-03D422D230E8}" type="slidenum">
              <a:rPr lang="en-IN" smtClean="0"/>
              <a:t>‹#›</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414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58B49-920D-45B9-9D39-41228AFBBBBD}" type="datetimeFigureOut">
              <a:rPr lang="en-IN" smtClean="0"/>
              <a:t>09-04-2017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78F61C9-8FFC-4F54-A0D1-03D422D230E8}" type="slidenum">
              <a:rPr lang="en-IN" smtClean="0"/>
              <a:t>‹#›</a:t>
            </a:fld>
            <a:endParaRPr lang="en-IN"/>
          </a:p>
        </p:txBody>
      </p:sp>
    </p:spTree>
    <p:extLst>
      <p:ext uri="{BB962C8B-B14F-4D97-AF65-F5344CB8AC3E}">
        <p14:creationId xmlns:p14="http://schemas.microsoft.com/office/powerpoint/2010/main" val="70205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F58B49-920D-45B9-9D39-41228AFBBBBD}" type="datetimeFigureOut">
              <a:rPr lang="en-IN" smtClean="0"/>
              <a:t>09-04-2017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78F61C9-8FFC-4F54-A0D1-03D422D230E8}" type="slidenum">
              <a:rPr lang="en-IN" smtClean="0"/>
              <a:t>‹#›</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205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5F58B49-920D-45B9-9D39-41228AFBBBBD}" type="datetimeFigureOut">
              <a:rPr lang="en-IN" smtClean="0"/>
              <a:t>09-04-2017</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678F61C9-8FFC-4F54-A0D1-03D422D230E8}" type="slidenum">
              <a:rPr lang="en-IN" smtClean="0"/>
              <a:t>‹#›</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37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5F58B49-920D-45B9-9D39-41228AFBBBBD}" type="datetimeFigureOut">
              <a:rPr lang="en-IN" smtClean="0"/>
              <a:t>09-04-2017</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78F61C9-8FFC-4F54-A0D1-03D422D230E8}" type="slidenum">
              <a:rPr lang="en-IN" smtClean="0"/>
              <a:t>‹#›</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273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leartax.in/help/gst-input-tax-credi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topgstexperts@gmail.com"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www.topgstexperts@gmail.com" TargetMode="External"/><Relationship Id="rId5" Type="http://schemas.openxmlformats.org/officeDocument/2006/relationships/hyperlink" Target="mailto:ketan_labela@yahoo.com" TargetMode="External"/><Relationship Id="rId4" Type="http://schemas.openxmlformats.org/officeDocument/2006/relationships/hyperlink" Target="mailto:cajinal@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2203"/>
            <a:ext cx="7582486" cy="3531204"/>
          </a:xfrm>
        </p:spPr>
        <p:txBody>
          <a:bodyPr>
            <a:normAutofit fontScale="90000"/>
          </a:bodyPr>
          <a:lstStyle/>
          <a:p>
            <a:r>
              <a:rPr lang="en-US" cap="none" dirty="0">
                <a:ln w="0"/>
                <a:solidFill>
                  <a:schemeClr val="accent1"/>
                </a:solidFill>
                <a:effectLst>
                  <a:outerShdw blurRad="38100" dist="25400" dir="5400000" algn="ctr" rotWithShape="0">
                    <a:srgbClr val="6E747A">
                      <a:alpha val="43000"/>
                    </a:srgbClr>
                  </a:outerShdw>
                </a:effectLst>
              </a:rPr>
              <a:t>Welcome to Free GST Education_ Seminar</a:t>
            </a:r>
            <a:br>
              <a:rPr lang="en-US" cap="none" dirty="0">
                <a:ln w="0"/>
                <a:solidFill>
                  <a:schemeClr val="accent1"/>
                </a:solidFill>
                <a:effectLst>
                  <a:outerShdw blurRad="38100" dist="25400" dir="5400000" algn="ctr" rotWithShape="0">
                    <a:srgbClr val="6E747A">
                      <a:alpha val="43000"/>
                    </a:srgbClr>
                  </a:outerShdw>
                </a:effectLst>
              </a:rPr>
            </a:br>
            <a:r>
              <a:rPr lang="en-US" cap="none" dirty="0">
                <a:ln w="0"/>
                <a:solidFill>
                  <a:schemeClr val="accent1"/>
                </a:solidFill>
                <a:effectLst>
                  <a:outerShdw blurRad="38100" dist="25400" dir="5400000" algn="ctr" rotWithShape="0">
                    <a:srgbClr val="6E747A">
                      <a:alpha val="43000"/>
                    </a:srgbClr>
                  </a:outerShdw>
                </a:effectLst>
              </a:rPr>
              <a:t>            </a:t>
            </a:r>
            <a:r>
              <a:rPr lang="en-US" sz="2700" cap="none" dirty="0">
                <a:ln w="0"/>
                <a:solidFill>
                  <a:schemeClr val="accent1"/>
                </a:solidFill>
                <a:effectLst>
                  <a:outerShdw blurRad="38100" dist="25400" dir="5400000" algn="ctr" rotWithShape="0">
                    <a:srgbClr val="6E747A">
                      <a:alpha val="43000"/>
                    </a:srgbClr>
                  </a:outerShdw>
                </a:effectLst>
                <a:latin typeface="+mn-lt"/>
              </a:rPr>
              <a:t>Organized by Top GST Experts </a:t>
            </a:r>
          </a:p>
        </p:txBody>
      </p:sp>
      <p:sp>
        <p:nvSpPr>
          <p:cNvPr id="3" name="Subtitle 2"/>
          <p:cNvSpPr>
            <a:spLocks noGrp="1"/>
          </p:cNvSpPr>
          <p:nvPr>
            <p:ph type="subTitle" idx="1"/>
          </p:nvPr>
        </p:nvSpPr>
        <p:spPr>
          <a:xfrm>
            <a:off x="3217303" y="4459458"/>
            <a:ext cx="8637072" cy="1456137"/>
          </a:xfrm>
        </p:spPr>
        <p:txBody>
          <a:bodyPr/>
          <a:lstStyle/>
          <a:p>
            <a:r>
              <a:rPr lang="en-US" b="1" dirty="0"/>
              <a:t>Host : - 					Co Host : - </a:t>
            </a:r>
          </a:p>
          <a:p>
            <a:pPr marL="285750" indent="-285750">
              <a:buFontTx/>
              <a:buChar char="-"/>
            </a:pPr>
            <a:r>
              <a:rPr lang="en-US" b="1" dirty="0"/>
              <a:t>CA Milin Shah				- CA </a:t>
            </a:r>
            <a:r>
              <a:rPr lang="en-US" b="1" dirty="0" err="1"/>
              <a:t>Jinal</a:t>
            </a:r>
            <a:r>
              <a:rPr lang="en-US" b="1" dirty="0"/>
              <a:t> </a:t>
            </a:r>
            <a:r>
              <a:rPr lang="en-US" b="1" dirty="0" err="1"/>
              <a:t>Ruparel</a:t>
            </a:r>
            <a:endParaRPr lang="en-US" b="1" dirty="0"/>
          </a:p>
          <a:p>
            <a:pPr lvl="5"/>
            <a:r>
              <a:rPr lang="en-US" b="1" dirty="0"/>
              <a:t>	                      -  KETAN GADA</a:t>
            </a:r>
          </a:p>
          <a:p>
            <a:pPr marL="285750" indent="-285750">
              <a:buFontTx/>
              <a:buChar cha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0" y="0"/>
            <a:ext cx="3429000" cy="1109472"/>
          </a:xfrm>
          <a:prstGeom prst="rect">
            <a:avLst/>
          </a:prstGeom>
        </p:spPr>
      </p:pic>
    </p:spTree>
    <p:extLst>
      <p:ext uri="{BB962C8B-B14F-4D97-AF65-F5344CB8AC3E}">
        <p14:creationId xmlns:p14="http://schemas.microsoft.com/office/powerpoint/2010/main" val="377347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015" y="197345"/>
            <a:ext cx="11980985" cy="5355312"/>
          </a:xfrm>
          <a:prstGeom prst="rect">
            <a:avLst/>
          </a:prstGeom>
        </p:spPr>
        <p:txBody>
          <a:bodyPr wrap="square">
            <a:spAutoFit/>
          </a:bodyPr>
          <a:lstStyle/>
          <a:p>
            <a:r>
              <a:rPr lang="en-US" sz="2000" dirty="0">
                <a:ln w="0"/>
                <a:solidFill>
                  <a:schemeClr val="accent1"/>
                </a:solidFill>
                <a:effectLst>
                  <a:outerShdw blurRad="38100" dist="25400" dir="5400000" algn="ctr" rotWithShape="0">
                    <a:srgbClr val="6E747A">
                      <a:alpha val="43000"/>
                    </a:srgbClr>
                  </a:outerShdw>
                </a:effectLst>
              </a:rPr>
              <a:t>5. “Business” </a:t>
            </a:r>
          </a:p>
          <a:p>
            <a:endParaRPr lang="en-US" b="1" dirty="0"/>
          </a:p>
          <a:p>
            <a:r>
              <a:rPr lang="en-US" dirty="0"/>
              <a:t>includes – (a)  any trade, commerce, manufacture, profession, vocation, adventure, wager or any other similar activity, whether or not it is for a pecuniary benefit; </a:t>
            </a:r>
          </a:p>
          <a:p>
            <a:endParaRPr lang="en-US" dirty="0"/>
          </a:p>
          <a:p>
            <a:pPr marL="342900" indent="-342900">
              <a:buAutoNum type="alphaLcParenBoth" startAt="2"/>
            </a:pPr>
            <a:r>
              <a:rPr lang="en-US" dirty="0"/>
              <a:t>any activity or transaction in connection with or incidental or ancillary to (a) above; </a:t>
            </a:r>
          </a:p>
          <a:p>
            <a:pPr marL="342900" indent="-342900">
              <a:buAutoNum type="alphaLcParenBoth" startAt="3"/>
            </a:pPr>
            <a:r>
              <a:rPr lang="en-US" dirty="0"/>
              <a:t>any activity or transaction in the nature of (a) above, whether or not there is volume, frequency, continuity or regularity of such transaction; </a:t>
            </a:r>
          </a:p>
          <a:p>
            <a:pPr marL="342900" indent="-342900">
              <a:buAutoNum type="alphaLcParenBoth" startAt="3"/>
            </a:pPr>
            <a:r>
              <a:rPr lang="en-US" dirty="0"/>
              <a:t>supply or acquisition of goods including capital assets and services in connection with commencement or closure of business; </a:t>
            </a:r>
          </a:p>
          <a:p>
            <a:pPr marL="342900" indent="-342900">
              <a:buAutoNum type="alphaLcParenBoth" startAt="3"/>
            </a:pPr>
            <a:r>
              <a:rPr lang="en-US" dirty="0"/>
              <a:t>provision by a club, association, society, or any such body (for a subscription or any other consideration) of the facilities or benefits to its members, as the case may be; </a:t>
            </a:r>
          </a:p>
          <a:p>
            <a:pPr marL="342900" indent="-342900">
              <a:buAutoNum type="alphaLcParenBoth" startAt="3"/>
            </a:pPr>
            <a:r>
              <a:rPr lang="en-US" dirty="0"/>
              <a:t>admission, for a consideration, of persons to any premises; and </a:t>
            </a:r>
          </a:p>
          <a:p>
            <a:pPr marL="342900" indent="-342900">
              <a:buAutoNum type="alphaLcParenBoth" startAt="3"/>
            </a:pPr>
            <a:r>
              <a:rPr lang="en-US" dirty="0"/>
              <a:t>(services supplied by a person as the holder of an office which has been accepted by him in the course or furtherance of his trade, profession or vocation; </a:t>
            </a:r>
          </a:p>
          <a:p>
            <a:pPr marL="342900" indent="-342900">
              <a:buAutoNum type="alphaLcParenBoth" startAt="3"/>
            </a:pPr>
            <a:r>
              <a:rPr lang="en-US" dirty="0"/>
              <a:t>services provided by a race club by way of totalizator or a license to book maker in such club; </a:t>
            </a:r>
          </a:p>
          <a:p>
            <a:endParaRPr lang="en-US" dirty="0"/>
          </a:p>
          <a:p>
            <a:r>
              <a:rPr lang="en-US" dirty="0"/>
              <a:t> Explanation.- Any activity or transaction undertaken by the Central Government, a State Government or any local authority in which they are engaged as public authorities shall be deemed to be business. </a:t>
            </a:r>
          </a:p>
        </p:txBody>
      </p:sp>
      <p:pic>
        <p:nvPicPr>
          <p:cNvPr id="5" name="Picture 4"/>
          <p:cNvPicPr>
            <a:picLocks noChangeAspect="1"/>
          </p:cNvPicPr>
          <p:nvPr/>
        </p:nvPicPr>
        <p:blipFill>
          <a:blip r:embed="rId2"/>
          <a:stretch>
            <a:fillRect/>
          </a:stretch>
        </p:blipFill>
        <p:spPr>
          <a:xfrm>
            <a:off x="9453488" y="1"/>
            <a:ext cx="2738511" cy="844062"/>
          </a:xfrm>
          <a:prstGeom prst="rect">
            <a:avLst/>
          </a:prstGeom>
        </p:spPr>
      </p:pic>
    </p:spTree>
    <p:extLst>
      <p:ext uri="{BB962C8B-B14F-4D97-AF65-F5344CB8AC3E}">
        <p14:creationId xmlns:p14="http://schemas.microsoft.com/office/powerpoint/2010/main" val="250727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978" y="531619"/>
            <a:ext cx="11127544" cy="4278094"/>
          </a:xfrm>
          <a:prstGeom prst="rect">
            <a:avLst/>
          </a:prstGeom>
        </p:spPr>
        <p:txBody>
          <a:bodyPr wrap="square">
            <a:spAutoFit/>
          </a:bodyPr>
          <a:lstStyle/>
          <a:p>
            <a:r>
              <a:rPr lang="en-US" sz="2000" dirty="0">
                <a:ln w="0"/>
                <a:solidFill>
                  <a:schemeClr val="accent1"/>
                </a:solidFill>
                <a:effectLst>
                  <a:outerShdw blurRad="38100" dist="25400" dir="5400000" algn="ctr" rotWithShape="0">
                    <a:srgbClr val="6E747A">
                      <a:alpha val="43000"/>
                    </a:srgbClr>
                  </a:outerShdw>
                </a:effectLst>
              </a:rPr>
              <a:t>6. “Consideration” </a:t>
            </a:r>
          </a:p>
          <a:p>
            <a:endParaRPr lang="en-US" b="1" dirty="0"/>
          </a:p>
          <a:p>
            <a:r>
              <a:rPr lang="en-US" b="1" dirty="0"/>
              <a:t>Consideration </a:t>
            </a:r>
            <a:r>
              <a:rPr lang="en-US" dirty="0"/>
              <a:t>in relation to the supply of goods or services includes </a:t>
            </a:r>
          </a:p>
          <a:p>
            <a:endParaRPr lang="en-US" dirty="0"/>
          </a:p>
          <a:p>
            <a:pPr marL="342900" indent="-342900">
              <a:buAutoNum type="alphaLcParenBoth"/>
            </a:pPr>
            <a:r>
              <a:rPr lang="en-US" dirty="0"/>
              <a:t>any payment made or to be made, whether in money or otherwise, in respect of, in response to, or for the inducement of, the supply of goods or services, whether by the recipient or by any other person but </a:t>
            </a:r>
            <a:r>
              <a:rPr lang="en-US" b="1" dirty="0"/>
              <a:t>shall not include any subsidy given by the Central Government or a State Government; </a:t>
            </a:r>
          </a:p>
          <a:p>
            <a:endParaRPr lang="en-US" b="1" dirty="0"/>
          </a:p>
          <a:p>
            <a:pPr marL="342900" indent="-342900">
              <a:buAutoNum type="alphaLcParenBoth"/>
            </a:pPr>
            <a:r>
              <a:rPr lang="en-US" dirty="0"/>
              <a:t>The monetary value of any act or forbearance, whether or not voluntary, in respect of, in response to, or for the inducement of, the supply of goods or services, whether by the recipient or by any other person but shall not include any subsidy given by the Central Government or a State Government:  </a:t>
            </a:r>
          </a:p>
          <a:p>
            <a:pPr marL="342900" indent="-342900">
              <a:buAutoNum type="alphaLcParenBoth"/>
            </a:pPr>
            <a:endParaRPr lang="en-US" dirty="0"/>
          </a:p>
          <a:p>
            <a:r>
              <a:rPr lang="en-US" b="1" dirty="0"/>
              <a:t>PROVIDED that a deposit, whether refundable or not</a:t>
            </a:r>
            <a:r>
              <a:rPr lang="en-US" dirty="0"/>
              <a:t>, given in respect of the supply of goods or services shall not be considered as payment made for the supply unless the supplier applies the deposit as consideration for the supply; </a:t>
            </a:r>
          </a:p>
        </p:txBody>
      </p:sp>
      <p:pic>
        <p:nvPicPr>
          <p:cNvPr id="4" name="Picture 3"/>
          <p:cNvPicPr>
            <a:picLocks noChangeAspect="1"/>
          </p:cNvPicPr>
          <p:nvPr/>
        </p:nvPicPr>
        <p:blipFill>
          <a:blip r:embed="rId2"/>
          <a:stretch>
            <a:fillRect/>
          </a:stretch>
        </p:blipFill>
        <p:spPr>
          <a:xfrm>
            <a:off x="9454659" y="0"/>
            <a:ext cx="2737341" cy="841321"/>
          </a:xfrm>
          <a:prstGeom prst="rect">
            <a:avLst/>
          </a:prstGeom>
        </p:spPr>
      </p:pic>
    </p:spTree>
    <p:extLst>
      <p:ext uri="{BB962C8B-B14F-4D97-AF65-F5344CB8AC3E}">
        <p14:creationId xmlns:p14="http://schemas.microsoft.com/office/powerpoint/2010/main" val="117536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Anti Profiteering Clause</a:t>
            </a:r>
          </a:p>
        </p:txBody>
      </p:sp>
      <p:sp>
        <p:nvSpPr>
          <p:cNvPr id="3" name="Content Placeholder 2"/>
          <p:cNvSpPr>
            <a:spLocks noGrp="1"/>
          </p:cNvSpPr>
          <p:nvPr>
            <p:ph idx="1"/>
          </p:nvPr>
        </p:nvSpPr>
        <p:spPr>
          <a:xfrm>
            <a:off x="1451579" y="1853753"/>
            <a:ext cx="9603275" cy="4026541"/>
          </a:xfrm>
        </p:spPr>
        <p:txBody>
          <a:bodyPr>
            <a:normAutofit/>
          </a:bodyPr>
          <a:lstStyle/>
          <a:p>
            <a:r>
              <a:rPr lang="en-US" i="1" dirty="0"/>
              <a:t>What is Anti Profiteering Clause</a:t>
            </a:r>
          </a:p>
          <a:p>
            <a:r>
              <a:rPr lang="en-US" i="1" dirty="0"/>
              <a:t>Clause 171 has been inserted in the GST bill which provides that it is mandatory to pass on the benefit due to reduction in rate of tax or from </a:t>
            </a:r>
            <a:r>
              <a:rPr lang="en-US" i="1" dirty="0">
                <a:hlinkClick r:id="rId2"/>
              </a:rPr>
              <a:t>input tax credit</a:t>
            </a:r>
            <a:r>
              <a:rPr lang="en-US" i="1" dirty="0"/>
              <a:t> to the consumer by way of commensurate reduction in prices.</a:t>
            </a:r>
          </a:p>
          <a:p>
            <a:r>
              <a:rPr lang="en-US" i="1" dirty="0"/>
              <a:t>Benefited to Consumer</a:t>
            </a:r>
          </a:p>
          <a:p>
            <a:r>
              <a:rPr lang="en-US" i="1" dirty="0"/>
              <a:t>Majorly Impact on Real Estate &amp; Infrastructure sector</a:t>
            </a:r>
          </a:p>
          <a:p>
            <a:r>
              <a:rPr lang="en-US" i="1" dirty="0"/>
              <a:t>Not easy to track whether benefit is passed on to customer or not</a:t>
            </a:r>
            <a:endParaRPr lang="en-US" dirty="0"/>
          </a:p>
        </p:txBody>
      </p:sp>
      <p:pic>
        <p:nvPicPr>
          <p:cNvPr id="5" name="Picture 4"/>
          <p:cNvPicPr>
            <a:picLocks noChangeAspect="1"/>
          </p:cNvPicPr>
          <p:nvPr/>
        </p:nvPicPr>
        <p:blipFill>
          <a:blip r:embed="rId3"/>
          <a:stretch>
            <a:fillRect/>
          </a:stretch>
        </p:blipFill>
        <p:spPr>
          <a:xfrm>
            <a:off x="9454659" y="0"/>
            <a:ext cx="2737341" cy="841321"/>
          </a:xfrm>
          <a:prstGeom prst="rect">
            <a:avLst/>
          </a:prstGeom>
        </p:spPr>
      </p:pic>
    </p:spTree>
    <p:extLst>
      <p:ext uri="{BB962C8B-B14F-4D97-AF65-F5344CB8AC3E}">
        <p14:creationId xmlns:p14="http://schemas.microsoft.com/office/powerpoint/2010/main" val="389826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idx="4294967295"/>
          </p:nvPr>
        </p:nvSpPr>
        <p:spPr>
          <a:xfrm>
            <a:off x="731521" y="370875"/>
            <a:ext cx="10538756" cy="810811"/>
          </a:xfrm>
          <a:prstGeom prst="rect">
            <a:avLst/>
          </a:prstGeom>
        </p:spPr>
        <p:txBody>
          <a:bodyPr/>
          <a:lstStyle/>
          <a:p>
            <a:r>
              <a:rPr lang="en-US" cap="none" dirty="0">
                <a:ln w="0"/>
                <a:solidFill>
                  <a:schemeClr val="accent1"/>
                </a:solidFill>
                <a:effectLst>
                  <a:outerShdw blurRad="38100" dist="25400" dir="5400000" algn="ctr" rotWithShape="0">
                    <a:srgbClr val="6E747A">
                      <a:alpha val="43000"/>
                    </a:srgbClr>
                  </a:outerShdw>
                </a:effectLst>
              </a:rPr>
              <a:t>Taxes subsumed under CGST</a:t>
            </a:r>
          </a:p>
        </p:txBody>
      </p:sp>
      <p:pic>
        <p:nvPicPr>
          <p:cNvPr id="119" name="Picture 118"/>
          <p:cNvPicPr>
            <a:picLocks noChangeAspect="1"/>
          </p:cNvPicPr>
          <p:nvPr/>
        </p:nvPicPr>
        <p:blipFill>
          <a:blip r:embed="rId2"/>
          <a:stretch>
            <a:fillRect/>
          </a:stretch>
        </p:blipFill>
        <p:spPr>
          <a:xfrm>
            <a:off x="2588196" y="776280"/>
            <a:ext cx="5974598" cy="5279594"/>
          </a:xfrm>
          <a:prstGeom prst="rect">
            <a:avLst/>
          </a:prstGeom>
        </p:spPr>
      </p:pic>
      <p:pic>
        <p:nvPicPr>
          <p:cNvPr id="121" name="Picture 120"/>
          <p:cNvPicPr>
            <a:picLocks noChangeAspect="1"/>
          </p:cNvPicPr>
          <p:nvPr/>
        </p:nvPicPr>
        <p:blipFill>
          <a:blip r:embed="rId3"/>
          <a:stretch>
            <a:fillRect/>
          </a:stretch>
        </p:blipFill>
        <p:spPr>
          <a:xfrm>
            <a:off x="9454659" y="0"/>
            <a:ext cx="2737341" cy="841321"/>
          </a:xfrm>
          <a:prstGeom prst="rect">
            <a:avLst/>
          </a:prstGeom>
        </p:spPr>
      </p:pic>
    </p:spTree>
    <p:extLst>
      <p:ext uri="{BB962C8B-B14F-4D97-AF65-F5344CB8AC3E}">
        <p14:creationId xmlns:p14="http://schemas.microsoft.com/office/powerpoint/2010/main" val="428836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9"/>
                                        </p:tgtEl>
                                        <p:attrNameLst>
                                          <p:attrName>style.visibility</p:attrName>
                                        </p:attrNameLst>
                                      </p:cBhvr>
                                      <p:to>
                                        <p:strVal val="visible"/>
                                      </p:to>
                                    </p:set>
                                    <p:anim calcmode="lin" valueType="num">
                                      <p:cBhvr additive="base">
                                        <p:cTn id="13" dur="500" fill="hold"/>
                                        <p:tgtEl>
                                          <p:spTgt spid="119"/>
                                        </p:tgtEl>
                                        <p:attrNameLst>
                                          <p:attrName>ppt_x</p:attrName>
                                        </p:attrNameLst>
                                      </p:cBhvr>
                                      <p:tavLst>
                                        <p:tav tm="0">
                                          <p:val>
                                            <p:strVal val="#ppt_x"/>
                                          </p:val>
                                        </p:tav>
                                        <p:tav tm="100000">
                                          <p:val>
                                            <p:strVal val="#ppt_x"/>
                                          </p:val>
                                        </p:tav>
                                      </p:tavLst>
                                    </p:anim>
                                    <p:anim calcmode="lin" valueType="num">
                                      <p:cBhvr additive="base">
                                        <p:cTn id="14"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468" y="416727"/>
            <a:ext cx="10747717" cy="584775"/>
          </a:xfrm>
          <a:prstGeom prst="rect">
            <a:avLst/>
          </a:prstGeom>
        </p:spPr>
        <p:txBody>
          <a:bodyPr wrap="square">
            <a:spAutoFit/>
          </a:bodyPr>
          <a:lstStyle/>
          <a:p>
            <a:r>
              <a:rPr lang="en-US" sz="3200" dirty="0">
                <a:ln w="0"/>
                <a:solidFill>
                  <a:schemeClr val="accent1"/>
                </a:solidFill>
                <a:effectLst>
                  <a:outerShdw blurRad="38100" dist="25400" dir="5400000" algn="ctr" rotWithShape="0">
                    <a:srgbClr val="6E747A">
                      <a:alpha val="43000"/>
                    </a:srgbClr>
                  </a:outerShdw>
                </a:effectLst>
              </a:rPr>
              <a:t>Taxes subsumed under SGST</a:t>
            </a:r>
            <a:endParaRPr lang="en-US" sz="3200" dirty="0"/>
          </a:p>
        </p:txBody>
      </p:sp>
      <p:pic>
        <p:nvPicPr>
          <p:cNvPr id="5" name="Picture 4"/>
          <p:cNvPicPr>
            <a:picLocks noChangeAspect="1"/>
          </p:cNvPicPr>
          <p:nvPr/>
        </p:nvPicPr>
        <p:blipFill>
          <a:blip r:embed="rId2"/>
          <a:stretch>
            <a:fillRect/>
          </a:stretch>
        </p:blipFill>
        <p:spPr>
          <a:xfrm>
            <a:off x="1311888" y="1001503"/>
            <a:ext cx="9089924" cy="5103876"/>
          </a:xfrm>
          <a:prstGeom prst="rect">
            <a:avLst/>
          </a:prstGeom>
        </p:spPr>
      </p:pic>
      <p:pic>
        <p:nvPicPr>
          <p:cNvPr id="7" name="Picture 6"/>
          <p:cNvPicPr>
            <a:picLocks noChangeAspect="1"/>
          </p:cNvPicPr>
          <p:nvPr/>
        </p:nvPicPr>
        <p:blipFill>
          <a:blip r:embed="rId3"/>
          <a:stretch>
            <a:fillRect/>
          </a:stretch>
        </p:blipFill>
        <p:spPr>
          <a:xfrm>
            <a:off x="9454659" y="0"/>
            <a:ext cx="2737341" cy="841321"/>
          </a:xfrm>
          <a:prstGeom prst="rect">
            <a:avLst/>
          </a:prstGeom>
        </p:spPr>
      </p:pic>
    </p:spTree>
    <p:extLst>
      <p:ext uri="{BB962C8B-B14F-4D97-AF65-F5344CB8AC3E}">
        <p14:creationId xmlns:p14="http://schemas.microsoft.com/office/powerpoint/2010/main" val="421835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Taxes not subsumed under GST</a:t>
            </a:r>
            <a:endParaRPr lang="en-US" dirty="0"/>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Ø"/>
            </a:pPr>
            <a:r>
              <a:rPr lang="en-IN" sz="2400" dirty="0">
                <a:latin typeface="Arial" panose="020B0604020202020204" pitchFamily="34" charset="0"/>
                <a:cs typeface="Arial" panose="020B0604020202020204" pitchFamily="34" charset="0"/>
              </a:rPr>
              <a:t>Basic Custom Duties</a:t>
            </a:r>
          </a:p>
          <a:p>
            <a:pPr marL="457200" indent="-457200">
              <a:buFont typeface="Wingdings" panose="05000000000000000000" pitchFamily="2" charset="2"/>
              <a:buChar char="Ø"/>
            </a:pPr>
            <a:r>
              <a:rPr lang="en-IN" sz="2400" dirty="0">
                <a:latin typeface="Arial" panose="020B0604020202020204" pitchFamily="34" charset="0"/>
                <a:cs typeface="Arial" panose="020B0604020202020204" pitchFamily="34" charset="0"/>
              </a:rPr>
              <a:t>Excise on liquor</a:t>
            </a:r>
          </a:p>
          <a:p>
            <a:pPr marL="457200" indent="-457200">
              <a:buFont typeface="Wingdings" panose="05000000000000000000" pitchFamily="2" charset="2"/>
              <a:buChar char="Ø"/>
            </a:pPr>
            <a:r>
              <a:rPr lang="en-IN" sz="2400" dirty="0">
                <a:latin typeface="Arial" panose="020B0604020202020204" pitchFamily="34" charset="0"/>
                <a:cs typeface="Arial" panose="020B0604020202020204" pitchFamily="34" charset="0"/>
              </a:rPr>
              <a:t>Property Tax</a:t>
            </a:r>
          </a:p>
          <a:p>
            <a:pPr marL="457200" indent="-457200">
              <a:buFont typeface="Wingdings" panose="05000000000000000000" pitchFamily="2" charset="2"/>
              <a:buChar char="Ø"/>
            </a:pPr>
            <a:r>
              <a:rPr lang="en-IN" sz="2400" dirty="0">
                <a:latin typeface="Arial" panose="020B0604020202020204" pitchFamily="34" charset="0"/>
                <a:cs typeface="Arial" panose="020B0604020202020204" pitchFamily="34" charset="0"/>
              </a:rPr>
              <a:t>Stamp Duty</a:t>
            </a:r>
          </a:p>
          <a:p>
            <a:pPr marL="457200" indent="-457200">
              <a:buFont typeface="Wingdings" panose="05000000000000000000" pitchFamily="2" charset="2"/>
              <a:buChar char="Ø"/>
            </a:pPr>
            <a:r>
              <a:rPr lang="en-IN" sz="2400" dirty="0">
                <a:latin typeface="Arial" panose="020B0604020202020204" pitchFamily="34" charset="0"/>
                <a:cs typeface="Arial" panose="020B0604020202020204" pitchFamily="34" charset="0"/>
              </a:rPr>
              <a:t>Tax on sale/consumption of electricity</a:t>
            </a:r>
          </a:p>
          <a:p>
            <a:endParaRPr lang="en-US" dirty="0"/>
          </a:p>
        </p:txBody>
      </p:sp>
      <p:pic>
        <p:nvPicPr>
          <p:cNvPr id="5" name="Picture 4"/>
          <p:cNvPicPr>
            <a:picLocks noChangeAspect="1"/>
          </p:cNvPicPr>
          <p:nvPr/>
        </p:nvPicPr>
        <p:blipFill>
          <a:blip r:embed="rId2"/>
          <a:stretch>
            <a:fillRect/>
          </a:stretch>
        </p:blipFill>
        <p:spPr>
          <a:xfrm>
            <a:off x="9454659" y="0"/>
            <a:ext cx="2737341" cy="841321"/>
          </a:xfrm>
          <a:prstGeom prst="rect">
            <a:avLst/>
          </a:prstGeom>
        </p:spPr>
      </p:pic>
    </p:spTree>
    <p:extLst>
      <p:ext uri="{BB962C8B-B14F-4D97-AF65-F5344CB8AC3E}">
        <p14:creationId xmlns:p14="http://schemas.microsoft.com/office/powerpoint/2010/main" val="304039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Products not covered under GST </a:t>
            </a:r>
          </a:p>
        </p:txBody>
      </p:sp>
      <p:sp>
        <p:nvSpPr>
          <p:cNvPr id="3" name="Content Placeholder 2"/>
          <p:cNvSpPr>
            <a:spLocks noGrp="1"/>
          </p:cNvSpPr>
          <p:nvPr>
            <p:ph idx="1"/>
          </p:nvPr>
        </p:nvSpPr>
        <p:spPr>
          <a:xfrm>
            <a:off x="1451579" y="1934743"/>
            <a:ext cx="9603275" cy="2623190"/>
          </a:xfrm>
        </p:spPr>
        <p:txBody>
          <a:bodyPr>
            <a:normAutofit fontScale="85000" lnSpcReduction="20000"/>
          </a:bodyPr>
          <a:lstStyle/>
          <a:p>
            <a:pPr marL="457200" indent="-457200">
              <a:buFont typeface="Wingdings" panose="05000000000000000000" pitchFamily="2" charset="2"/>
              <a:buChar char="Ø"/>
            </a:pPr>
            <a:r>
              <a:rPr lang="en-IN" sz="2400" dirty="0">
                <a:latin typeface="Arial" panose="020B0604020202020204" pitchFamily="34" charset="0"/>
                <a:cs typeface="Arial" panose="020B0604020202020204" pitchFamily="34" charset="0"/>
              </a:rPr>
              <a:t>Petroleum Crude</a:t>
            </a:r>
          </a:p>
          <a:p>
            <a:pPr marL="457200" indent="-457200">
              <a:buFont typeface="Wingdings" panose="05000000000000000000" pitchFamily="2" charset="2"/>
              <a:buChar char="Ø"/>
            </a:pPr>
            <a:r>
              <a:rPr lang="en-IN" sz="2400" dirty="0">
                <a:latin typeface="Arial" panose="020B0604020202020204" pitchFamily="34" charset="0"/>
                <a:cs typeface="Arial" panose="020B0604020202020204" pitchFamily="34" charset="0"/>
              </a:rPr>
              <a:t>Motor Spirit(Petrol)</a:t>
            </a:r>
          </a:p>
          <a:p>
            <a:pPr marL="457200" indent="-457200">
              <a:buFont typeface="Wingdings" panose="05000000000000000000" pitchFamily="2" charset="2"/>
              <a:buChar char="Ø"/>
            </a:pPr>
            <a:r>
              <a:rPr lang="en-IN" sz="2400" dirty="0">
                <a:latin typeface="Arial" panose="020B0604020202020204" pitchFamily="34" charset="0"/>
                <a:cs typeface="Arial" panose="020B0604020202020204" pitchFamily="34" charset="0"/>
              </a:rPr>
              <a:t>High Speed diesel</a:t>
            </a:r>
          </a:p>
          <a:p>
            <a:pPr marL="457200" indent="-457200">
              <a:buFont typeface="Wingdings" panose="05000000000000000000" pitchFamily="2" charset="2"/>
              <a:buChar char="Ø"/>
            </a:pPr>
            <a:r>
              <a:rPr lang="en-IN" sz="2400" dirty="0">
                <a:latin typeface="Arial" panose="020B0604020202020204" pitchFamily="34" charset="0"/>
                <a:cs typeface="Arial" panose="020B0604020202020204" pitchFamily="34" charset="0"/>
              </a:rPr>
              <a:t>Natural Gas</a:t>
            </a:r>
          </a:p>
          <a:p>
            <a:pPr marL="457200" indent="-457200">
              <a:buFont typeface="Wingdings" panose="05000000000000000000" pitchFamily="2" charset="2"/>
              <a:buChar char="Ø"/>
            </a:pPr>
            <a:r>
              <a:rPr lang="en-IN" sz="2400" dirty="0">
                <a:latin typeface="Arial" panose="020B0604020202020204" pitchFamily="34" charset="0"/>
                <a:cs typeface="Arial" panose="020B0604020202020204" pitchFamily="34" charset="0"/>
              </a:rPr>
              <a:t>Aviation turbine fuel</a:t>
            </a:r>
          </a:p>
          <a:p>
            <a:pPr marL="457200" indent="-457200">
              <a:buFont typeface="Wingdings" panose="05000000000000000000" pitchFamily="2" charset="2"/>
              <a:buChar char="Ø"/>
            </a:pPr>
            <a:r>
              <a:rPr lang="en-IN" sz="2400" dirty="0">
                <a:latin typeface="Arial" panose="020B0604020202020204" pitchFamily="34" charset="0"/>
                <a:cs typeface="Arial" panose="020B0604020202020204" pitchFamily="34" charset="0"/>
              </a:rPr>
              <a:t>Liquor</a:t>
            </a:r>
          </a:p>
          <a:p>
            <a:endParaRPr lang="en-US" dirty="0"/>
          </a:p>
        </p:txBody>
      </p:sp>
      <p:pic>
        <p:nvPicPr>
          <p:cNvPr id="5" name="Picture 4"/>
          <p:cNvPicPr>
            <a:picLocks noChangeAspect="1"/>
          </p:cNvPicPr>
          <p:nvPr/>
        </p:nvPicPr>
        <p:blipFill>
          <a:blip r:embed="rId2"/>
          <a:stretch>
            <a:fillRect/>
          </a:stretch>
        </p:blipFill>
        <p:spPr>
          <a:xfrm>
            <a:off x="9454659" y="0"/>
            <a:ext cx="2737341" cy="841321"/>
          </a:xfrm>
          <a:prstGeom prst="rect">
            <a:avLst/>
          </a:prstGeom>
        </p:spPr>
      </p:pic>
      <p:sp>
        <p:nvSpPr>
          <p:cNvPr id="4" name="Rectangle 3"/>
          <p:cNvSpPr/>
          <p:nvPr/>
        </p:nvSpPr>
        <p:spPr>
          <a:xfrm>
            <a:off x="1451579" y="4833704"/>
            <a:ext cx="9434135" cy="1015663"/>
          </a:xfrm>
          <a:prstGeom prst="rect">
            <a:avLst/>
          </a:prstGeom>
        </p:spPr>
        <p:txBody>
          <a:bodyPr wrap="square">
            <a:spAutoFit/>
          </a:bodyPr>
          <a:lstStyle/>
          <a:p>
            <a:r>
              <a:rPr lang="en-US" sz="2000" b="1" dirty="0"/>
              <a:t>Note : -</a:t>
            </a:r>
            <a:r>
              <a:rPr lang="en-US" sz="2000" dirty="0"/>
              <a:t>What will be status of Tobacco and Tobacco products under the GST regime? </a:t>
            </a:r>
          </a:p>
          <a:p>
            <a:r>
              <a:rPr lang="en-US" sz="2000" dirty="0"/>
              <a:t>Ans. Tobacco and tobacco products would be subject to GST. In addition, the Centre would have the power to levy Central Excise duty on these products.</a:t>
            </a:r>
          </a:p>
        </p:txBody>
      </p:sp>
    </p:spTree>
    <p:extLst>
      <p:ext uri="{BB962C8B-B14F-4D97-AF65-F5344CB8AC3E}">
        <p14:creationId xmlns:p14="http://schemas.microsoft.com/office/powerpoint/2010/main" val="205913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61143" y="914518"/>
            <a:ext cx="9510071" cy="1049235"/>
          </a:xfrm>
        </p:spPr>
        <p:txBody>
          <a:bodyPr/>
          <a:lstStyle/>
          <a:p>
            <a:r>
              <a:rPr lang="en-US" cap="none" dirty="0">
                <a:ln w="0"/>
                <a:solidFill>
                  <a:schemeClr val="accent1"/>
                </a:solidFill>
                <a:effectLst>
                  <a:outerShdw blurRad="38100" dist="25400" dir="5400000" algn="ctr" rotWithShape="0">
                    <a:srgbClr val="6E747A">
                      <a:alpha val="43000"/>
                    </a:srgbClr>
                  </a:outerShdw>
                </a:effectLst>
              </a:rPr>
              <a:t>Applicability of GST</a:t>
            </a:r>
          </a:p>
        </p:txBody>
      </p:sp>
      <p:sp>
        <p:nvSpPr>
          <p:cNvPr id="6" name="Content Placeholder 5"/>
          <p:cNvSpPr>
            <a:spLocks noGrp="1"/>
          </p:cNvSpPr>
          <p:nvPr>
            <p:ph idx="1"/>
          </p:nvPr>
        </p:nvSpPr>
        <p:spPr>
          <a:xfrm>
            <a:off x="506437" y="2015732"/>
            <a:ext cx="11422966" cy="4061511"/>
          </a:xfrm>
        </p:spPr>
        <p:txBody>
          <a:bodyPr>
            <a:normAutofit fontScale="92500" lnSpcReduction="20000"/>
          </a:bodyPr>
          <a:lstStyle/>
          <a:p>
            <a:r>
              <a:rPr lang="en-US" dirty="0"/>
              <a:t>Every supplier shall be liable to be registered under GST </a:t>
            </a:r>
            <a:r>
              <a:rPr lang="en-US" b="1" dirty="0"/>
              <a:t>in the state </a:t>
            </a:r>
            <a:r>
              <a:rPr lang="en-US" dirty="0"/>
              <a:t>from </a:t>
            </a:r>
            <a:r>
              <a:rPr lang="en-US" b="1" dirty="0"/>
              <a:t>where he makes taxable supply </a:t>
            </a:r>
            <a:r>
              <a:rPr lang="en-US" dirty="0"/>
              <a:t>of goods and/or services if his </a:t>
            </a:r>
            <a:r>
              <a:rPr lang="en-US" sz="2600" b="1" dirty="0"/>
              <a:t>aggregate turnover </a:t>
            </a:r>
            <a:r>
              <a:rPr lang="en-US" dirty="0"/>
              <a:t>in a financial year exceeds threshold limit as announced by GST Council on 24.09.2016 of :</a:t>
            </a:r>
          </a:p>
          <a:p>
            <a:r>
              <a:rPr lang="en-US" dirty="0"/>
              <a:t>20 lakh;</a:t>
            </a:r>
          </a:p>
          <a:p>
            <a:r>
              <a:rPr lang="en-US" dirty="0"/>
              <a:t>10 lakh in North Eastern States including Sikkim.</a:t>
            </a:r>
          </a:p>
          <a:p>
            <a:r>
              <a:rPr lang="en-US" dirty="0"/>
              <a:t>If you are purchasing or selling goods outside the state irrespective of the limit </a:t>
            </a:r>
          </a:p>
          <a:p>
            <a:r>
              <a:rPr lang="en-US" dirty="0"/>
              <a:t>If you are receiving or providing services outside the state irrespective of the limit </a:t>
            </a:r>
          </a:p>
          <a:p>
            <a:r>
              <a:rPr lang="en-US" dirty="0"/>
              <a:t>If you are required to pay tax under reverse charge.</a:t>
            </a:r>
          </a:p>
          <a:p>
            <a:r>
              <a:rPr lang="en-US" dirty="0"/>
              <a:t>If you are non-resident taxable person irrespective of the limit.</a:t>
            </a:r>
          </a:p>
          <a:p>
            <a:r>
              <a:rPr lang="en-US" dirty="0"/>
              <a:t> Input Service Distributor</a:t>
            </a:r>
          </a:p>
          <a:p>
            <a:endParaRPr lang="en-US" dirty="0"/>
          </a:p>
        </p:txBody>
      </p:sp>
      <p:pic>
        <p:nvPicPr>
          <p:cNvPr id="8" name="Picture 7"/>
          <p:cNvPicPr>
            <a:picLocks noChangeAspect="1"/>
          </p:cNvPicPr>
          <p:nvPr/>
        </p:nvPicPr>
        <p:blipFill>
          <a:blip r:embed="rId2"/>
          <a:stretch>
            <a:fillRect/>
          </a:stretch>
        </p:blipFill>
        <p:spPr>
          <a:xfrm>
            <a:off x="9454659" y="21219"/>
            <a:ext cx="2737341" cy="841321"/>
          </a:xfrm>
          <a:prstGeom prst="rect">
            <a:avLst/>
          </a:prstGeom>
        </p:spPr>
      </p:pic>
    </p:spTree>
    <p:extLst>
      <p:ext uri="{BB962C8B-B14F-4D97-AF65-F5344CB8AC3E}">
        <p14:creationId xmlns:p14="http://schemas.microsoft.com/office/powerpoint/2010/main" val="25069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 calcmode="lin" valueType="num">
                                      <p:cBhvr additive="base">
                                        <p:cTn id="5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693" y="0"/>
            <a:ext cx="11071273" cy="5940088"/>
          </a:xfrm>
          <a:prstGeom prst="rect">
            <a:avLst/>
          </a:prstGeom>
        </p:spPr>
        <p:txBody>
          <a:bodyPr wrap="square">
            <a:spAutoFit/>
          </a:bodyPr>
          <a:lstStyle/>
          <a:p>
            <a:pPr marL="342900" indent="-342900">
              <a:buFont typeface="Arial" panose="020B0604020202020204" pitchFamily="34" charset="0"/>
              <a:buChar char="•"/>
            </a:pPr>
            <a:r>
              <a:rPr lang="en-US" sz="1900" dirty="0">
                <a:ln w="0"/>
                <a:solidFill>
                  <a:schemeClr val="tx1">
                    <a:lumMod val="95000"/>
                    <a:lumOff val="5000"/>
                  </a:schemeClr>
                </a:solidFill>
                <a:effectLst>
                  <a:outerShdw blurRad="38100" dist="25400" dir="5400000" algn="ctr" rotWithShape="0">
                    <a:srgbClr val="6E747A">
                      <a:alpha val="43000"/>
                    </a:srgbClr>
                  </a:outerShdw>
                </a:effectLst>
              </a:rPr>
              <a:t>An</a:t>
            </a:r>
            <a:r>
              <a:rPr lang="en-US" sz="1900" dirty="0"/>
              <a:t> aggregator who supplier services under his brand name or his trade name irrespective of the limit mentioned in point 1.</a:t>
            </a:r>
          </a:p>
          <a:p>
            <a:endParaRPr lang="en-US" sz="1900" dirty="0"/>
          </a:p>
          <a:p>
            <a:pPr marL="342900" indent="-342900">
              <a:buFont typeface="Arial" panose="020B0604020202020204" pitchFamily="34" charset="0"/>
              <a:buChar char="•"/>
            </a:pPr>
            <a:r>
              <a:rPr lang="en-US" sz="1900" dirty="0">
                <a:ln w="0"/>
                <a:solidFill>
                  <a:schemeClr val="tx1">
                    <a:lumMod val="95000"/>
                    <a:lumOff val="5000"/>
                  </a:schemeClr>
                </a:solidFill>
                <a:effectLst>
                  <a:outerShdw blurRad="38100" dist="25400" dir="5400000" algn="ctr" rotWithShape="0">
                    <a:srgbClr val="6E747A">
                      <a:alpha val="43000"/>
                    </a:srgbClr>
                  </a:outerShdw>
                </a:effectLst>
              </a:rPr>
              <a:t>Every electronic Commerce operator like Flipkart, Amazon, etc., irrespective of the limit</a:t>
            </a:r>
          </a:p>
          <a:p>
            <a:pPr marL="342900" indent="-342900">
              <a:buFont typeface="Arial" panose="020B0604020202020204" pitchFamily="34" charset="0"/>
              <a:buChar char="•"/>
            </a:pPr>
            <a:endParaRPr lang="en-US" sz="1900" dirty="0">
              <a:ln w="0"/>
              <a:solidFill>
                <a:schemeClr val="tx1">
                  <a:lumMod val="95000"/>
                  <a:lumOff val="5000"/>
                </a:schemeClr>
              </a:solidFill>
              <a:effectLst>
                <a:outerShdw blurRad="38100" dist="25400" dir="5400000" algn="ctr" rotWithShape="0">
                  <a:srgbClr val="6E747A">
                    <a:alpha val="43000"/>
                  </a:srgbClr>
                </a:outerShdw>
              </a:effectLst>
            </a:endParaRPr>
          </a:p>
          <a:p>
            <a:pPr marL="342900" indent="-342900">
              <a:buFont typeface="Arial" panose="020B0604020202020204" pitchFamily="34" charset="0"/>
              <a:buChar char="•"/>
            </a:pPr>
            <a:r>
              <a:rPr lang="en-US" sz="1900" dirty="0">
                <a:ln w="0"/>
                <a:solidFill>
                  <a:schemeClr val="tx1">
                    <a:lumMod val="95000"/>
                    <a:lumOff val="5000"/>
                  </a:schemeClr>
                </a:solidFill>
                <a:effectLst>
                  <a:outerShdw blurRad="38100" dist="25400" dir="5400000" algn="ctr" rotWithShape="0">
                    <a:srgbClr val="6E747A">
                      <a:alpha val="43000"/>
                    </a:srgbClr>
                  </a:outerShdw>
                </a:effectLst>
              </a:rPr>
              <a:t>A person who supplies goods and services through electronic commerce. In other words, if you want to sell on Flipkart, Amazon, then you will need to register yourself first irrespective of the limit mentioned in point 1.</a:t>
            </a:r>
          </a:p>
          <a:p>
            <a:pPr marL="342900" indent="-342900">
              <a:buFont typeface="Arial" panose="020B0604020202020204" pitchFamily="34" charset="0"/>
              <a:buChar char="•"/>
            </a:pPr>
            <a:endParaRPr lang="en-US" sz="1900" dirty="0">
              <a:ln w="0"/>
              <a:solidFill>
                <a:schemeClr val="tx1">
                  <a:lumMod val="95000"/>
                  <a:lumOff val="5000"/>
                </a:schemeClr>
              </a:solidFill>
              <a:effectLst>
                <a:outerShdw blurRad="38100" dist="25400" dir="5400000" algn="ctr" rotWithShape="0">
                  <a:srgbClr val="6E747A">
                    <a:alpha val="43000"/>
                  </a:srgbClr>
                </a:outerShdw>
              </a:effectLst>
            </a:endParaRPr>
          </a:p>
          <a:p>
            <a:pPr marL="342900" indent="-342900">
              <a:buFont typeface="Arial" panose="020B0604020202020204" pitchFamily="34" charset="0"/>
              <a:buChar char="•"/>
            </a:pPr>
            <a:r>
              <a:rPr lang="en-US" sz="1900" dirty="0">
                <a:ln w="0"/>
                <a:solidFill>
                  <a:schemeClr val="tx1">
                    <a:lumMod val="95000"/>
                    <a:lumOff val="5000"/>
                  </a:schemeClr>
                </a:solidFill>
                <a:effectLst>
                  <a:outerShdw blurRad="38100" dist="25400" dir="5400000" algn="ctr" rotWithShape="0">
                    <a:srgbClr val="6E747A">
                      <a:alpha val="43000"/>
                    </a:srgbClr>
                  </a:outerShdw>
                </a:effectLst>
              </a:rPr>
              <a:t>Any person who is required to deduct TDS under GST (not under Income Tax Act, 1961).</a:t>
            </a:r>
          </a:p>
          <a:p>
            <a:endParaRPr lang="en-US" sz="1900" dirty="0">
              <a:ln w="0"/>
              <a:solidFill>
                <a:schemeClr val="tx1">
                  <a:lumMod val="95000"/>
                  <a:lumOff val="5000"/>
                </a:schemeClr>
              </a:solidFill>
              <a:effectLst>
                <a:outerShdw blurRad="38100" dist="25400" dir="5400000" algn="ctr" rotWithShape="0">
                  <a:srgbClr val="6E747A">
                    <a:alpha val="43000"/>
                  </a:srgbClr>
                </a:outerShdw>
              </a:effectLst>
            </a:endParaRPr>
          </a:p>
          <a:p>
            <a:pPr marL="342900" indent="-342900">
              <a:buFont typeface="Arial" panose="020B0604020202020204" pitchFamily="34" charset="0"/>
              <a:buChar char="•"/>
            </a:pPr>
            <a:r>
              <a:rPr lang="en-US" sz="1900" dirty="0">
                <a:ln w="0"/>
                <a:solidFill>
                  <a:schemeClr val="tx1">
                    <a:lumMod val="95000"/>
                    <a:lumOff val="5000"/>
                  </a:schemeClr>
                </a:solidFill>
                <a:effectLst>
                  <a:outerShdw blurRad="38100" dist="25400" dir="5400000" algn="ctr" rotWithShape="0">
                    <a:srgbClr val="6E747A">
                      <a:alpha val="43000"/>
                    </a:srgbClr>
                  </a:outerShdw>
                </a:effectLst>
              </a:rPr>
              <a:t>Every person who is liable to be registered under this Act shall apply for registration in every such State in which he is so liable within thirty days from the date on which he becomes liable to registration, in such manner and subject to such conditions as may be prescribed.</a:t>
            </a:r>
          </a:p>
          <a:p>
            <a:endParaRPr lang="en-US" sz="1900" dirty="0">
              <a:ln w="0"/>
              <a:solidFill>
                <a:schemeClr val="tx1">
                  <a:lumMod val="95000"/>
                  <a:lumOff val="5000"/>
                </a:schemeClr>
              </a:solidFill>
              <a:effectLst>
                <a:outerShdw blurRad="38100" dist="25400" dir="5400000" algn="ctr" rotWithShape="0">
                  <a:srgbClr val="6E747A">
                    <a:alpha val="43000"/>
                  </a:srgbClr>
                </a:outerShdw>
              </a:effectLst>
            </a:endParaRPr>
          </a:p>
          <a:p>
            <a:pPr marL="342900" indent="-342900">
              <a:buFont typeface="Arial" panose="020B0604020202020204" pitchFamily="34" charset="0"/>
              <a:buChar char="•"/>
            </a:pPr>
            <a:r>
              <a:rPr lang="en-US" sz="1900" dirty="0">
                <a:ln w="0"/>
                <a:solidFill>
                  <a:schemeClr val="tx1">
                    <a:lumMod val="95000"/>
                    <a:lumOff val="5000"/>
                  </a:schemeClr>
                </a:solidFill>
                <a:effectLst>
                  <a:outerShdw blurRad="38100" dist="25400" dir="5400000" algn="ctr" rotWithShape="0">
                    <a:srgbClr val="6E747A">
                      <a:alpha val="43000"/>
                    </a:srgbClr>
                  </a:outerShdw>
                </a:effectLst>
              </a:rPr>
              <a:t>A person having multiple business verticals in a State may obtain a separate registration for each business vertical, subject to such conditions as may be prescribed.</a:t>
            </a:r>
          </a:p>
          <a:p>
            <a:endParaRPr lang="en-US" sz="1900" dirty="0">
              <a:ln w="0"/>
              <a:solidFill>
                <a:schemeClr val="tx1">
                  <a:lumMod val="95000"/>
                  <a:lumOff val="5000"/>
                </a:schemeClr>
              </a:solidFill>
              <a:effectLst>
                <a:outerShdw blurRad="38100" dist="25400" dir="5400000" algn="ctr" rotWithShape="0">
                  <a:srgbClr val="6E747A">
                    <a:alpha val="43000"/>
                  </a:srgbClr>
                </a:outerShdw>
              </a:effectLst>
            </a:endParaRPr>
          </a:p>
          <a:p>
            <a:pPr marL="342900" indent="-342900">
              <a:buFont typeface="Arial" panose="020B0604020202020204" pitchFamily="34" charset="0"/>
              <a:buChar char="•"/>
            </a:pPr>
            <a:r>
              <a:rPr lang="en-US" sz="1900" dirty="0">
                <a:ln w="0"/>
                <a:solidFill>
                  <a:schemeClr val="tx1">
                    <a:lumMod val="95000"/>
                    <a:lumOff val="5000"/>
                  </a:schemeClr>
                </a:solidFill>
                <a:effectLst>
                  <a:outerShdw blurRad="38100" dist="25400" dir="5400000" algn="ctr" rotWithShape="0">
                    <a:srgbClr val="6E747A">
                      <a:alpha val="43000"/>
                    </a:srgbClr>
                  </a:outerShdw>
                </a:effectLst>
              </a:rPr>
              <a:t>A person, though not liable to be registered under Schedule V, may get himself registered voluntarily, and all provisions of this Act, as are applicable to a registered taxa</a:t>
            </a:r>
            <a:r>
              <a:rPr lang="en-US" sz="1900" dirty="0"/>
              <a:t>ble person, shall apply </a:t>
            </a:r>
            <a:r>
              <a:rPr lang="en-US" dirty="0"/>
              <a:t>to such person.</a:t>
            </a:r>
          </a:p>
        </p:txBody>
      </p:sp>
    </p:spTree>
    <p:extLst>
      <p:ext uri="{BB962C8B-B14F-4D97-AF65-F5344CB8AC3E}">
        <p14:creationId xmlns:p14="http://schemas.microsoft.com/office/powerpoint/2010/main" val="55699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calcmode="lin" valueType="num">
                                      <p:cBhvr additive="base">
                                        <p:cTn id="4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929" y="1743759"/>
            <a:ext cx="10515600" cy="1984179"/>
          </a:xfrm>
          <a:ln>
            <a:solidFill>
              <a:schemeClr val="tx1">
                <a:lumMod val="95000"/>
                <a:lumOff val="5000"/>
              </a:schemeClr>
            </a:solidFill>
          </a:ln>
        </p:spPr>
        <p:style>
          <a:lnRef idx="2">
            <a:schemeClr val="dk1"/>
          </a:lnRef>
          <a:fillRef idx="1">
            <a:schemeClr val="lt1"/>
          </a:fillRef>
          <a:effectRef idx="0">
            <a:schemeClr val="dk1"/>
          </a:effectRef>
          <a:fontRef idx="minor">
            <a:schemeClr val="dk1"/>
          </a:fontRef>
        </p:style>
        <p:txBody>
          <a:bodyPr>
            <a:noAutofit/>
          </a:bodyPr>
          <a:lstStyle/>
          <a:p>
            <a:pPr algn="ctr"/>
            <a:r>
              <a:rPr lang="en-IN" sz="6000" cap="none"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Impact of GST on Various Sectors</a:t>
            </a:r>
          </a:p>
        </p:txBody>
      </p:sp>
      <p:pic>
        <p:nvPicPr>
          <p:cNvPr id="4" name="Picture 3"/>
          <p:cNvPicPr>
            <a:picLocks noChangeAspect="1"/>
          </p:cNvPicPr>
          <p:nvPr/>
        </p:nvPicPr>
        <p:blipFill>
          <a:blip r:embed="rId2"/>
          <a:stretch>
            <a:fillRect/>
          </a:stretch>
        </p:blipFill>
        <p:spPr>
          <a:xfrm>
            <a:off x="9454659" y="0"/>
            <a:ext cx="2737341" cy="841321"/>
          </a:xfrm>
          <a:prstGeom prst="rect">
            <a:avLst/>
          </a:prstGeom>
        </p:spPr>
      </p:pic>
    </p:spTree>
    <p:extLst>
      <p:ext uri="{BB962C8B-B14F-4D97-AF65-F5344CB8AC3E}">
        <p14:creationId xmlns:p14="http://schemas.microsoft.com/office/powerpoint/2010/main" val="8895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298083"/>
            <a:ext cx="9601200" cy="1717649"/>
          </a:xfrm>
        </p:spPr>
        <p:txBody>
          <a:bodyPr>
            <a:normAutofit/>
          </a:bodyPr>
          <a:lstStyle/>
          <a:p>
            <a:r>
              <a:rPr lang="en-US" cap="none" dirty="0">
                <a:ln w="0"/>
                <a:solidFill>
                  <a:schemeClr val="accent1"/>
                </a:solidFill>
                <a:effectLst>
                  <a:outerShdw blurRad="38100" dist="25400" dir="5400000" algn="ctr" rotWithShape="0">
                    <a:srgbClr val="6E747A">
                      <a:alpha val="43000"/>
                    </a:srgbClr>
                  </a:outerShdw>
                </a:effectLst>
              </a:rPr>
              <a:t>Basics about GST </a:t>
            </a:r>
            <a:br>
              <a:rPr lang="en-US" cap="none" dirty="0">
                <a:ln w="0"/>
                <a:solidFill>
                  <a:schemeClr val="accent1"/>
                </a:solidFill>
                <a:effectLst>
                  <a:outerShdw blurRad="38100" dist="25400" dir="5400000" algn="ctr" rotWithShape="0">
                    <a:srgbClr val="6E747A">
                      <a:alpha val="43000"/>
                    </a:srgbClr>
                  </a:outerShdw>
                </a:effectLst>
              </a:rPr>
            </a:br>
            <a:br>
              <a:rPr lang="en-US" cap="none" dirty="0">
                <a:ln w="0"/>
                <a:solidFill>
                  <a:schemeClr val="accent1"/>
                </a:solidFill>
                <a:effectLst>
                  <a:outerShdw blurRad="38100" dist="25400" dir="5400000" algn="ctr" rotWithShape="0">
                    <a:srgbClr val="6E747A">
                      <a:alpha val="43000"/>
                    </a:srgbClr>
                  </a:outerShdw>
                </a:effectLst>
              </a:rPr>
            </a:br>
            <a:r>
              <a:rPr lang="en-US" cap="none" dirty="0">
                <a:ln w="0"/>
                <a:solidFill>
                  <a:schemeClr val="accent1"/>
                </a:solidFill>
                <a:effectLst>
                  <a:outerShdw blurRad="38100" dist="25400" dir="5400000" algn="ctr" rotWithShape="0">
                    <a:srgbClr val="6E747A">
                      <a:alpha val="43000"/>
                    </a:srgbClr>
                  </a:outerShdw>
                </a:effectLst>
              </a:rPr>
              <a:t>What is GST??</a:t>
            </a:r>
          </a:p>
        </p:txBody>
      </p:sp>
      <p:sp>
        <p:nvSpPr>
          <p:cNvPr id="5" name="Content Placeholder 4"/>
          <p:cNvSpPr>
            <a:spLocks noGrp="1"/>
          </p:cNvSpPr>
          <p:nvPr>
            <p:ph idx="1"/>
          </p:nvPr>
        </p:nvSpPr>
        <p:spPr>
          <a:xfrm>
            <a:off x="1451579" y="2015732"/>
            <a:ext cx="9603275" cy="3836428"/>
          </a:xfrm>
        </p:spPr>
        <p:txBody>
          <a:bodyPr>
            <a:normAutofit/>
          </a:bodyPr>
          <a:lstStyle/>
          <a:p>
            <a:r>
              <a:rPr lang="en-US" dirty="0"/>
              <a:t>GST is a </a:t>
            </a:r>
            <a:r>
              <a:rPr lang="en-US" sz="2400" b="1" dirty="0"/>
              <a:t>destination based tax</a:t>
            </a:r>
            <a:r>
              <a:rPr lang="en-US" dirty="0"/>
              <a:t> on consumption of </a:t>
            </a:r>
            <a:r>
              <a:rPr lang="en-US" sz="2400" b="1" dirty="0"/>
              <a:t>goods and services</a:t>
            </a:r>
            <a:r>
              <a:rPr lang="en-US" dirty="0"/>
              <a:t>.  It is proposed to be levied at all stages right from manufacture up to final consumption with credit of taxes paid at previous stages available as setoff.  In a nutshell, only value addition will be taxed and burden of tax is to be borne by the final consumer.</a:t>
            </a:r>
          </a:p>
          <a:p>
            <a:r>
              <a:rPr lang="en-US" dirty="0"/>
              <a:t>Taxable goods and services are not distinguished from one another and are taxed at a </a:t>
            </a:r>
            <a:r>
              <a:rPr lang="en-US" sz="2400" b="1" dirty="0"/>
              <a:t>single rate </a:t>
            </a:r>
            <a:r>
              <a:rPr lang="en-US" dirty="0"/>
              <a:t>in a supply chain till the goods or services reach the consumer.</a:t>
            </a:r>
          </a:p>
          <a:p>
            <a:r>
              <a:rPr lang="en-US" dirty="0"/>
              <a:t> Exports would be considered as zero-rated supply and imports would be levied the same taxes as domestic goods and services adhering to the destination principle in addition to the Customs Duty which will not be subsumed in the GST.</a:t>
            </a:r>
          </a:p>
        </p:txBody>
      </p:sp>
      <p:pic>
        <p:nvPicPr>
          <p:cNvPr id="4" name="Picture 3"/>
          <p:cNvPicPr>
            <a:picLocks noChangeAspect="1"/>
          </p:cNvPicPr>
          <p:nvPr/>
        </p:nvPicPr>
        <p:blipFill>
          <a:blip r:embed="rId2"/>
          <a:stretch>
            <a:fillRect/>
          </a:stretch>
        </p:blipFill>
        <p:spPr>
          <a:xfrm>
            <a:off x="8765751" y="47339"/>
            <a:ext cx="3426249" cy="1109568"/>
          </a:xfrm>
          <a:prstGeom prst="rect">
            <a:avLst/>
          </a:prstGeom>
        </p:spPr>
      </p:pic>
    </p:spTree>
    <p:extLst>
      <p:ext uri="{BB962C8B-B14F-4D97-AF65-F5344CB8AC3E}">
        <p14:creationId xmlns:p14="http://schemas.microsoft.com/office/powerpoint/2010/main" val="225017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Impact of GST on Manufacturing Sector</a:t>
            </a:r>
            <a:endParaRPr lang="en-US" dirty="0"/>
          </a:p>
        </p:txBody>
      </p:sp>
      <p:sp>
        <p:nvSpPr>
          <p:cNvPr id="3" name="Content Placeholder 2"/>
          <p:cNvSpPr>
            <a:spLocks noGrp="1"/>
          </p:cNvSpPr>
          <p:nvPr>
            <p:ph idx="1"/>
          </p:nvPr>
        </p:nvSpPr>
        <p:spPr>
          <a:xfrm>
            <a:off x="1350499" y="1853754"/>
            <a:ext cx="10438227" cy="4139083"/>
          </a:xfrm>
        </p:spPr>
        <p:txBody>
          <a:bodyPr>
            <a:normAutofit fontScale="85000" lnSpcReduction="20000"/>
          </a:bodyPr>
          <a:lstStyle/>
          <a:p>
            <a:r>
              <a:rPr lang="en-US" sz="2200" dirty="0"/>
              <a:t>No Excise Duty at the time of Manufacture &amp; GST will be applicable on “SUPPLY”.  Will be great relief to all Manufacturer.</a:t>
            </a:r>
          </a:p>
          <a:p>
            <a:r>
              <a:rPr lang="en-US" sz="2200" dirty="0"/>
              <a:t>Reduction in cascading effect ( Like earlier VAT was charged on Value + Excise amount)</a:t>
            </a:r>
          </a:p>
          <a:p>
            <a:r>
              <a:rPr lang="en-US" sz="2200" dirty="0"/>
              <a:t>Hassle Free Supply of Goods _ because on no Entry Tax/</a:t>
            </a:r>
            <a:r>
              <a:rPr lang="en-US" sz="2200" dirty="0" err="1"/>
              <a:t>Octroi</a:t>
            </a:r>
            <a:endParaRPr lang="en-US" sz="2200" dirty="0"/>
          </a:p>
          <a:p>
            <a:r>
              <a:rPr lang="en-US" sz="2200" dirty="0"/>
              <a:t>Increased Working Capital Requirements (Because Branch Transfer will be treated as supply)</a:t>
            </a:r>
          </a:p>
          <a:p>
            <a:r>
              <a:rPr lang="en-US" sz="2200" dirty="0"/>
              <a:t>Free Supplies &amp; After Sale discount will be burden on supplier</a:t>
            </a:r>
          </a:p>
          <a:p>
            <a:r>
              <a:rPr lang="en-US" sz="2200" dirty="0"/>
              <a:t>Valuation of Self Supplies required clarity</a:t>
            </a:r>
          </a:p>
          <a:p>
            <a:r>
              <a:rPr lang="en-IN" sz="2200" dirty="0"/>
              <a:t>Pre packaged products for retail consumption valued on MRP leading higher cost price which is unlikely in GST</a:t>
            </a:r>
            <a:endParaRPr lang="en-US" sz="2200" dirty="0"/>
          </a:p>
          <a:p>
            <a:r>
              <a:rPr lang="en-US" sz="2200" dirty="0"/>
              <a:t>Reduction of classification disputes</a:t>
            </a:r>
          </a:p>
          <a:p>
            <a:pPr marL="0" indent="0">
              <a:buNone/>
            </a:pPr>
            <a:endParaRPr lang="en-IN" sz="2100" dirty="0"/>
          </a:p>
          <a:p>
            <a:endParaRPr lang="en-US" dirty="0"/>
          </a:p>
          <a:p>
            <a:endParaRPr lang="en-US" dirty="0"/>
          </a:p>
        </p:txBody>
      </p:sp>
      <p:pic>
        <p:nvPicPr>
          <p:cNvPr id="5" name="Picture 4"/>
          <p:cNvPicPr>
            <a:picLocks noChangeAspect="1"/>
          </p:cNvPicPr>
          <p:nvPr/>
        </p:nvPicPr>
        <p:blipFill>
          <a:blip r:embed="rId2"/>
          <a:stretch>
            <a:fillRect/>
          </a:stretch>
        </p:blipFill>
        <p:spPr>
          <a:xfrm>
            <a:off x="9454659" y="0"/>
            <a:ext cx="2737341" cy="841321"/>
          </a:xfrm>
          <a:prstGeom prst="rect">
            <a:avLst/>
          </a:prstGeom>
        </p:spPr>
      </p:pic>
    </p:spTree>
    <p:extLst>
      <p:ext uri="{BB962C8B-B14F-4D97-AF65-F5344CB8AC3E}">
        <p14:creationId xmlns:p14="http://schemas.microsoft.com/office/powerpoint/2010/main" val="151675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Impact of GST on Traders &amp; Resellers</a:t>
            </a:r>
            <a:endParaRPr lang="en-US" dirty="0"/>
          </a:p>
        </p:txBody>
      </p:sp>
      <p:sp>
        <p:nvSpPr>
          <p:cNvPr id="3" name="Content Placeholder 2"/>
          <p:cNvSpPr>
            <a:spLocks noGrp="1"/>
          </p:cNvSpPr>
          <p:nvPr>
            <p:ph idx="1"/>
          </p:nvPr>
        </p:nvSpPr>
        <p:spPr>
          <a:xfrm>
            <a:off x="1451579" y="2015732"/>
            <a:ext cx="9603275" cy="3450613"/>
          </a:xfrm>
        </p:spPr>
        <p:txBody>
          <a:bodyPr>
            <a:normAutofit lnSpcReduction="10000"/>
          </a:bodyPr>
          <a:lstStyle/>
          <a:p>
            <a:r>
              <a:rPr lang="en-US" dirty="0"/>
              <a:t>Reduction in Cost because of cross input tax credit available </a:t>
            </a:r>
          </a:p>
          <a:p>
            <a:r>
              <a:rPr lang="en-US" dirty="0"/>
              <a:t>No Cascading effect will reduced cost &amp; ultimate benefit to customer</a:t>
            </a:r>
          </a:p>
          <a:p>
            <a:r>
              <a:rPr lang="en-US" dirty="0"/>
              <a:t>No need to open multiple branches in different states as claim of interstate purchase &amp; interstate sale is available now.</a:t>
            </a:r>
          </a:p>
          <a:p>
            <a:r>
              <a:rPr lang="en-US" dirty="0"/>
              <a:t>GST compliance will be burden for small traders &amp; retailers, </a:t>
            </a:r>
            <a:r>
              <a:rPr lang="en-US" dirty="0" err="1"/>
              <a:t>Comsidering</a:t>
            </a:r>
            <a:r>
              <a:rPr lang="en-US" dirty="0"/>
              <a:t> higher no. of returns and </a:t>
            </a:r>
            <a:r>
              <a:rPr lang="en-US" dirty="0" err="1"/>
              <a:t>montly</a:t>
            </a:r>
            <a:r>
              <a:rPr lang="en-US" dirty="0"/>
              <a:t> credit matching concept</a:t>
            </a:r>
          </a:p>
          <a:p>
            <a:r>
              <a:rPr lang="en-US" dirty="0"/>
              <a:t>Filling of monthly returns with purchase &amp; Sales monthly cross examination helps to curb circulations of dummy purchase and sales invoices in the market</a:t>
            </a:r>
          </a:p>
        </p:txBody>
      </p:sp>
      <p:pic>
        <p:nvPicPr>
          <p:cNvPr id="6" name="Picture 5"/>
          <p:cNvPicPr>
            <a:picLocks noChangeAspect="1"/>
          </p:cNvPicPr>
          <p:nvPr/>
        </p:nvPicPr>
        <p:blipFill>
          <a:blip r:embed="rId2"/>
          <a:stretch>
            <a:fillRect/>
          </a:stretch>
        </p:blipFill>
        <p:spPr>
          <a:xfrm>
            <a:off x="9454659" y="0"/>
            <a:ext cx="2737341" cy="841321"/>
          </a:xfrm>
          <a:prstGeom prst="rect">
            <a:avLst/>
          </a:prstGeom>
        </p:spPr>
      </p:pic>
    </p:spTree>
    <p:extLst>
      <p:ext uri="{BB962C8B-B14F-4D97-AF65-F5344CB8AC3E}">
        <p14:creationId xmlns:p14="http://schemas.microsoft.com/office/powerpoint/2010/main" val="66428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Impact of GST on Service Sector</a:t>
            </a:r>
            <a:endParaRPr lang="en-US" dirty="0"/>
          </a:p>
        </p:txBody>
      </p:sp>
      <p:sp>
        <p:nvSpPr>
          <p:cNvPr id="3" name="Content Placeholder 2"/>
          <p:cNvSpPr>
            <a:spLocks noGrp="1"/>
          </p:cNvSpPr>
          <p:nvPr>
            <p:ph idx="1"/>
          </p:nvPr>
        </p:nvSpPr>
        <p:spPr>
          <a:xfrm>
            <a:off x="1055077" y="1853754"/>
            <a:ext cx="11000935" cy="4125015"/>
          </a:xfrm>
        </p:spPr>
        <p:txBody>
          <a:bodyPr>
            <a:normAutofit fontScale="85000" lnSpcReduction="10000"/>
          </a:bodyPr>
          <a:lstStyle/>
          <a:p>
            <a:r>
              <a:rPr lang="en-US" dirty="0"/>
              <a:t>Services will be costlier but free flow of ITC may curtail the cost to some extent</a:t>
            </a:r>
          </a:p>
          <a:p>
            <a:pPr marL="0" indent="0" algn="just">
              <a:buNone/>
            </a:pPr>
            <a:r>
              <a:rPr lang="en-IN" b="1" i="1" dirty="0">
                <a:latin typeface="Arial" panose="020B0604020202020204" pitchFamily="34" charset="0"/>
                <a:cs typeface="Arial" panose="020B0604020202020204" pitchFamily="34" charset="0"/>
              </a:rPr>
              <a:t>Example :  -</a:t>
            </a:r>
          </a:p>
          <a:p>
            <a:pPr marL="0" indent="0" algn="just">
              <a:buNone/>
            </a:pPr>
            <a:r>
              <a:rPr lang="en-IN" b="1" i="1" dirty="0">
                <a:latin typeface="Arial" panose="020B0604020202020204" pitchFamily="34" charset="0"/>
                <a:cs typeface="Arial" panose="020B0604020202020204" pitchFamily="34" charset="0"/>
              </a:rPr>
              <a:t>“Services provided by beauty parlour in which goods are used to  provide the service to the client, however its providing output service  and not trading in goods can not claim input credit on VAT paid on that products”</a:t>
            </a:r>
            <a:endParaRPr lang="en-US" b="1" i="1" dirty="0"/>
          </a:p>
          <a:p>
            <a:r>
              <a:rPr lang="en-IN" dirty="0">
                <a:latin typeface="Arial" panose="020B0604020202020204" pitchFamily="34" charset="0"/>
                <a:cs typeface="Arial" panose="020B0604020202020204" pitchFamily="34" charset="0"/>
              </a:rPr>
              <a:t>Number of filing return will increase as against only two half yearly returns in current indirect tax regime </a:t>
            </a:r>
          </a:p>
          <a:p>
            <a:r>
              <a:rPr lang="en-IN" dirty="0">
                <a:latin typeface="Arial" panose="020B0604020202020204" pitchFamily="34" charset="0"/>
                <a:cs typeface="Arial" panose="020B0604020202020204" pitchFamily="34" charset="0"/>
              </a:rPr>
              <a:t>Centralized Registration will become Decentralized Registration in GST ( Will be tough for few industries like Telecommunication Industry)</a:t>
            </a:r>
          </a:p>
          <a:p>
            <a:r>
              <a:rPr lang="en-IN" dirty="0">
                <a:latin typeface="Arial" panose="020B0604020202020204" pitchFamily="34" charset="0"/>
                <a:cs typeface="Arial" panose="020B0604020202020204" pitchFamily="34" charset="0"/>
              </a:rPr>
              <a:t>Services are often delivered through third party vendors and hence, determining point and time of supply is ambiguous.</a:t>
            </a:r>
          </a:p>
          <a:p>
            <a:r>
              <a:rPr lang="en-IN" dirty="0">
                <a:latin typeface="Arial" panose="020B0604020202020204" pitchFamily="34" charset="0"/>
                <a:cs typeface="Arial" panose="020B0604020202020204" pitchFamily="34" charset="0"/>
              </a:rPr>
              <a:t>Reverse and partial charge mechanism likely to continue under GST</a:t>
            </a:r>
          </a:p>
          <a:p>
            <a:endParaRPr lang="en-IN" dirty="0">
              <a:latin typeface="Arial" panose="020B0604020202020204" pitchFamily="34" charset="0"/>
              <a:cs typeface="Arial" panose="020B0604020202020204" pitchFamily="34" charset="0"/>
            </a:endParaRPr>
          </a:p>
          <a:p>
            <a:endParaRPr lang="en-IN" dirty="0">
              <a:latin typeface="Arial" panose="020B0604020202020204" pitchFamily="34" charset="0"/>
              <a:cs typeface="Arial" panose="020B0604020202020204" pitchFamily="34" charset="0"/>
            </a:endParaRPr>
          </a:p>
          <a:p>
            <a:endParaRPr lang="en-US" dirty="0"/>
          </a:p>
          <a:p>
            <a:endParaRPr lang="en-US" dirty="0"/>
          </a:p>
        </p:txBody>
      </p:sp>
      <p:pic>
        <p:nvPicPr>
          <p:cNvPr id="5" name="Picture 4"/>
          <p:cNvPicPr>
            <a:picLocks noChangeAspect="1"/>
          </p:cNvPicPr>
          <p:nvPr/>
        </p:nvPicPr>
        <p:blipFill>
          <a:blip r:embed="rId2"/>
          <a:stretch>
            <a:fillRect/>
          </a:stretch>
        </p:blipFill>
        <p:spPr>
          <a:xfrm>
            <a:off x="9452307" y="0"/>
            <a:ext cx="2737341" cy="841321"/>
          </a:xfrm>
          <a:prstGeom prst="rect">
            <a:avLst/>
          </a:prstGeom>
        </p:spPr>
      </p:pic>
    </p:spTree>
    <p:extLst>
      <p:ext uri="{BB962C8B-B14F-4D97-AF65-F5344CB8AC3E}">
        <p14:creationId xmlns:p14="http://schemas.microsoft.com/office/powerpoint/2010/main" val="118852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GST Impact on import of Goods &amp; Services</a:t>
            </a:r>
            <a:br>
              <a:rPr lang="en-US" dirty="0"/>
            </a:br>
            <a:endParaRPr lang="en-US" dirty="0"/>
          </a:p>
        </p:txBody>
      </p:sp>
      <p:sp>
        <p:nvSpPr>
          <p:cNvPr id="3" name="Content Placeholder 2"/>
          <p:cNvSpPr>
            <a:spLocks noGrp="1"/>
          </p:cNvSpPr>
          <p:nvPr>
            <p:ph idx="1"/>
          </p:nvPr>
        </p:nvSpPr>
        <p:spPr>
          <a:xfrm>
            <a:off x="928468" y="1853754"/>
            <a:ext cx="11263532" cy="4279760"/>
          </a:xfrm>
        </p:spPr>
        <p:txBody>
          <a:bodyPr>
            <a:normAutofit fontScale="55000" lnSpcReduction="20000"/>
          </a:bodyPr>
          <a:lstStyle/>
          <a:p>
            <a:pPr algn="just"/>
            <a:r>
              <a:rPr lang="en-US" sz="3200" dirty="0"/>
              <a:t>With Constitutional Amendments, both CGST and SGST will be levied on import of goods and services into the country. </a:t>
            </a:r>
          </a:p>
          <a:p>
            <a:pPr algn="just"/>
            <a:r>
              <a:rPr lang="en-US" sz="3200" dirty="0"/>
              <a:t>The incidence of tax will follow the destination principle(Place of supply rules).</a:t>
            </a:r>
          </a:p>
          <a:p>
            <a:pPr algn="just"/>
            <a:r>
              <a:rPr lang="en-US" sz="3200" dirty="0"/>
              <a:t>Tax revenue in case of SGST will accrue to the State where the imported goods and services are consumed.</a:t>
            </a:r>
          </a:p>
          <a:p>
            <a:pPr algn="just"/>
            <a:r>
              <a:rPr lang="en-US" sz="3200" dirty="0"/>
              <a:t>Full and complete set-off will be available on the GST paid on import on goods and services.</a:t>
            </a:r>
          </a:p>
          <a:p>
            <a:pPr algn="just"/>
            <a:r>
              <a:rPr lang="en-US" sz="3200" dirty="0">
                <a:solidFill>
                  <a:srgbClr val="FF0000"/>
                </a:solidFill>
              </a:rPr>
              <a:t>Thus, import of goods will attract BCD and IGST. It may be noted that import of services, as against service tax at present, in GST regime, will attract IGST.</a:t>
            </a:r>
          </a:p>
          <a:p>
            <a:pPr algn="just"/>
            <a:r>
              <a:rPr lang="en-US" sz="3200" dirty="0"/>
              <a:t>Basic Custom Duty will continue to there under GST system. However, the additional custom duty in lieu of CVD /Excise and the Special Additional Duty (SAD) in lieu of sales tax/VAT will be subsumed in the import GST.</a:t>
            </a:r>
          </a:p>
          <a:p>
            <a:pPr algn="just"/>
            <a:r>
              <a:rPr lang="en-US" sz="3200" dirty="0"/>
              <a:t>The import of services will be subject to Central GST and State GST on a reverse charge mechanism. In other words, the GST will be payable by the Importer on a self declaration basis.</a:t>
            </a:r>
          </a:p>
          <a:p>
            <a:endParaRPr lang="en-US" dirty="0"/>
          </a:p>
        </p:txBody>
      </p:sp>
      <p:pic>
        <p:nvPicPr>
          <p:cNvPr id="5" name="Picture 4"/>
          <p:cNvPicPr>
            <a:picLocks noChangeAspect="1"/>
          </p:cNvPicPr>
          <p:nvPr/>
        </p:nvPicPr>
        <p:blipFill>
          <a:blip r:embed="rId2"/>
          <a:stretch>
            <a:fillRect/>
          </a:stretch>
        </p:blipFill>
        <p:spPr>
          <a:xfrm>
            <a:off x="9454659" y="0"/>
            <a:ext cx="2737341" cy="841321"/>
          </a:xfrm>
          <a:prstGeom prst="rect">
            <a:avLst/>
          </a:prstGeom>
        </p:spPr>
      </p:pic>
    </p:spTree>
    <p:extLst>
      <p:ext uri="{BB962C8B-B14F-4D97-AF65-F5344CB8AC3E}">
        <p14:creationId xmlns:p14="http://schemas.microsoft.com/office/powerpoint/2010/main" val="83308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GST impact of export of Goods &amp; Services</a:t>
            </a:r>
          </a:p>
        </p:txBody>
      </p:sp>
      <p:sp>
        <p:nvSpPr>
          <p:cNvPr id="3" name="Content Placeholder 2"/>
          <p:cNvSpPr>
            <a:spLocks noGrp="1"/>
          </p:cNvSpPr>
          <p:nvPr>
            <p:ph idx="1"/>
          </p:nvPr>
        </p:nvSpPr>
        <p:spPr>
          <a:xfrm>
            <a:off x="1451579" y="1853754"/>
            <a:ext cx="9476666" cy="4287841"/>
          </a:xfrm>
        </p:spPr>
        <p:txBody>
          <a:bodyPr/>
          <a:lstStyle/>
          <a:p>
            <a:r>
              <a:rPr lang="en-IN" dirty="0">
                <a:latin typeface="Arial" panose="020B0604020202020204" pitchFamily="34" charset="0"/>
                <a:cs typeface="Arial" panose="020B0604020202020204" pitchFamily="34" charset="0"/>
              </a:rPr>
              <a:t>Export of Goods &amp; Services= Zero rated (Tax-Free/Exempted)</a:t>
            </a:r>
          </a:p>
          <a:p>
            <a:r>
              <a:rPr lang="en-IN" dirty="0">
                <a:latin typeface="Arial" panose="020B0604020202020204" pitchFamily="34" charset="0"/>
                <a:cs typeface="Arial" panose="020B0604020202020204" pitchFamily="34" charset="0"/>
              </a:rPr>
              <a:t>Lower Logistic cost by subsuming </a:t>
            </a:r>
            <a:r>
              <a:rPr lang="en-IN" dirty="0" err="1">
                <a:latin typeface="Arial" panose="020B0604020202020204" pitchFamily="34" charset="0"/>
                <a:cs typeface="Arial" panose="020B0604020202020204" pitchFamily="34" charset="0"/>
              </a:rPr>
              <a:t>Octroi</a:t>
            </a:r>
            <a:r>
              <a:rPr lang="en-IN" dirty="0">
                <a:latin typeface="Arial" panose="020B0604020202020204" pitchFamily="34" charset="0"/>
                <a:cs typeface="Arial" panose="020B0604020202020204" pitchFamily="34" charset="0"/>
              </a:rPr>
              <a:t>/Entry Tax</a:t>
            </a:r>
          </a:p>
          <a:p>
            <a:r>
              <a:rPr lang="en-IN" dirty="0">
                <a:latin typeface="Arial" panose="020B0604020202020204" pitchFamily="34" charset="0"/>
                <a:cs typeface="Arial" panose="020B0604020202020204" pitchFamily="34" charset="0"/>
              </a:rPr>
              <a:t>Free flow of goods makes Exports faster</a:t>
            </a:r>
          </a:p>
          <a:p>
            <a:r>
              <a:rPr lang="en-IN" dirty="0">
                <a:latin typeface="Arial" panose="020B0604020202020204" pitchFamily="34" charset="0"/>
                <a:cs typeface="Arial" panose="020B0604020202020204" pitchFamily="34" charset="0"/>
              </a:rPr>
              <a:t>Refund of GST paid on Input is also available.</a:t>
            </a:r>
          </a:p>
          <a:p>
            <a:r>
              <a:rPr lang="en-IN" dirty="0">
                <a:latin typeface="Arial" panose="020B0604020202020204" pitchFamily="34" charset="0"/>
                <a:cs typeface="Arial" panose="020B0604020202020204" pitchFamily="34" charset="0"/>
              </a:rPr>
              <a:t>Overall Indian Products will be more competitive</a:t>
            </a:r>
          </a:p>
          <a:p>
            <a:pPr marL="0" indent="0">
              <a:buNone/>
            </a:pPr>
            <a:r>
              <a:rPr lang="en-IN" b="1" dirty="0">
                <a:latin typeface="Arial" panose="020B0604020202020204" pitchFamily="34" charset="0"/>
                <a:cs typeface="Arial" panose="020B0604020202020204" pitchFamily="34" charset="0"/>
              </a:rPr>
              <a:t>Duty Drawback : -</a:t>
            </a:r>
          </a:p>
          <a:p>
            <a:pPr marL="0" indent="0">
              <a:buNone/>
            </a:pPr>
            <a:r>
              <a:rPr lang="en-IN" b="1" dirty="0">
                <a:latin typeface="Arial" panose="020B0604020202020204" pitchFamily="34" charset="0"/>
                <a:cs typeface="Arial" panose="020B0604020202020204" pitchFamily="34" charset="0"/>
              </a:rPr>
              <a:t>Earlier there was no provision for duty drawback in GST, but after public &amp; experts opinions, provision of duty drawback has been made in GST which will be a big relief to the exporters.</a:t>
            </a:r>
          </a:p>
          <a:p>
            <a:pPr marL="0" indent="0">
              <a:buNone/>
            </a:pPr>
            <a:endParaRPr lang="en-IN" b="1" dirty="0">
              <a:latin typeface="Arial" panose="020B0604020202020204" pitchFamily="34" charset="0"/>
              <a:cs typeface="Arial" panose="020B0604020202020204" pitchFamily="34" charset="0"/>
            </a:endParaRPr>
          </a:p>
          <a:p>
            <a:pPr marL="0" indent="0">
              <a:buNone/>
            </a:pPr>
            <a:endParaRPr lang="en-IN" dirty="0">
              <a:latin typeface="Arial" panose="020B0604020202020204" pitchFamily="34" charset="0"/>
              <a:cs typeface="Arial" panose="020B0604020202020204" pitchFamily="34" charset="0"/>
            </a:endParaRPr>
          </a:p>
          <a:p>
            <a:endParaRPr lang="en-IN" dirty="0">
              <a:latin typeface="Arial" panose="020B060402020202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2"/>
          <a:stretch>
            <a:fillRect/>
          </a:stretch>
        </p:blipFill>
        <p:spPr>
          <a:xfrm>
            <a:off x="9454659" y="0"/>
            <a:ext cx="2737341" cy="841321"/>
          </a:xfrm>
          <a:prstGeom prst="rect">
            <a:avLst/>
          </a:prstGeom>
        </p:spPr>
      </p:pic>
    </p:spTree>
    <p:extLst>
      <p:ext uri="{BB962C8B-B14F-4D97-AF65-F5344CB8AC3E}">
        <p14:creationId xmlns:p14="http://schemas.microsoft.com/office/powerpoint/2010/main" val="307626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493242836"/>
              </p:ext>
            </p:extLst>
          </p:nvPr>
        </p:nvGraphicFramePr>
        <p:xfrm>
          <a:off x="908538" y="615803"/>
          <a:ext cx="10795782" cy="5461440"/>
        </p:xfrm>
        <a:graphic>
          <a:graphicData uri="http://schemas.openxmlformats.org/drawingml/2006/table">
            <a:tbl>
              <a:tblPr firstRow="1" bandRow="1">
                <a:tableStyleId>{5C22544A-7EE6-4342-B048-85BDC9FD1C3A}</a:tableStyleId>
              </a:tblPr>
              <a:tblGrid>
                <a:gridCol w="3598594">
                  <a:extLst>
                    <a:ext uri="{9D8B030D-6E8A-4147-A177-3AD203B41FA5}">
                      <a16:colId xmlns:a16="http://schemas.microsoft.com/office/drawing/2014/main" val="4153748029"/>
                    </a:ext>
                  </a:extLst>
                </a:gridCol>
                <a:gridCol w="3598594">
                  <a:extLst>
                    <a:ext uri="{9D8B030D-6E8A-4147-A177-3AD203B41FA5}">
                      <a16:colId xmlns:a16="http://schemas.microsoft.com/office/drawing/2014/main" val="3587756205"/>
                    </a:ext>
                  </a:extLst>
                </a:gridCol>
                <a:gridCol w="3598594">
                  <a:extLst>
                    <a:ext uri="{9D8B030D-6E8A-4147-A177-3AD203B41FA5}">
                      <a16:colId xmlns:a16="http://schemas.microsoft.com/office/drawing/2014/main" val="2075891529"/>
                    </a:ext>
                  </a:extLst>
                </a:gridCol>
              </a:tblGrid>
              <a:tr h="498390">
                <a:tc>
                  <a:txBody>
                    <a:bodyPr/>
                    <a:lstStyle/>
                    <a:p>
                      <a:r>
                        <a:rPr lang="en-IN" sz="2500" b="0" i="0" dirty="0">
                          <a:latin typeface="Arial" panose="020B0604020202020204" pitchFamily="34" charset="0"/>
                          <a:cs typeface="Arial" panose="020B0604020202020204" pitchFamily="34" charset="0"/>
                        </a:rPr>
                        <a:t>Particulars</a:t>
                      </a:r>
                    </a:p>
                  </a:txBody>
                  <a:tcPr/>
                </a:tc>
                <a:tc>
                  <a:txBody>
                    <a:bodyPr/>
                    <a:lstStyle/>
                    <a:p>
                      <a:r>
                        <a:rPr lang="en-IN" sz="2500" b="0" i="0" dirty="0">
                          <a:latin typeface="Arial" panose="020B0604020202020204" pitchFamily="34" charset="0"/>
                          <a:cs typeface="Arial" panose="020B0604020202020204" pitchFamily="34" charset="0"/>
                        </a:rPr>
                        <a:t>Without GST</a:t>
                      </a:r>
                    </a:p>
                  </a:txBody>
                  <a:tcPr/>
                </a:tc>
                <a:tc>
                  <a:txBody>
                    <a:bodyPr/>
                    <a:lstStyle/>
                    <a:p>
                      <a:r>
                        <a:rPr lang="en-IN" sz="2500" b="0" i="0" dirty="0">
                          <a:latin typeface="Arial" panose="020B0604020202020204" pitchFamily="34" charset="0"/>
                          <a:cs typeface="Arial" panose="020B0604020202020204" pitchFamily="34" charset="0"/>
                        </a:rPr>
                        <a:t>With GST</a:t>
                      </a:r>
                    </a:p>
                  </a:txBody>
                  <a:tcPr/>
                </a:tc>
                <a:extLst>
                  <a:ext uri="{0D108BD9-81ED-4DB2-BD59-A6C34878D82A}">
                    <a16:rowId xmlns:a16="http://schemas.microsoft.com/office/drawing/2014/main" val="4214795513"/>
                  </a:ext>
                </a:extLst>
              </a:tr>
              <a:tr h="772029">
                <a:tc>
                  <a:txBody>
                    <a:bodyPr/>
                    <a:lstStyle/>
                    <a:p>
                      <a:r>
                        <a:rPr lang="en-IN" sz="2000" b="0" i="0" dirty="0">
                          <a:latin typeface="Arial" panose="020B0604020202020204" pitchFamily="34" charset="0"/>
                          <a:cs typeface="Arial" panose="020B0604020202020204" pitchFamily="34" charset="0"/>
                        </a:rPr>
                        <a:t>Manufacturer to Wholesaler</a:t>
                      </a:r>
                    </a:p>
                  </a:txBody>
                  <a:tcPr/>
                </a:tc>
                <a:tc>
                  <a:txBody>
                    <a:bodyPr/>
                    <a:lstStyle/>
                    <a:p>
                      <a:endParaRPr lang="en-IN" sz="2000" b="0" i="0" dirty="0">
                        <a:latin typeface="Arial" panose="020B0604020202020204" pitchFamily="34" charset="0"/>
                        <a:cs typeface="Arial" panose="020B0604020202020204" pitchFamily="34" charset="0"/>
                      </a:endParaRPr>
                    </a:p>
                  </a:txBody>
                  <a:tcPr/>
                </a:tc>
                <a:tc>
                  <a:txBody>
                    <a:bodyPr/>
                    <a:lstStyle/>
                    <a:p>
                      <a:endParaRPr lang="en-IN" sz="20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1852949"/>
                  </a:ext>
                </a:extLst>
              </a:tr>
              <a:tr h="427374">
                <a:tc>
                  <a:txBody>
                    <a:bodyPr/>
                    <a:lstStyle/>
                    <a:p>
                      <a:r>
                        <a:rPr lang="en-IN" sz="2000" b="0" i="0" dirty="0">
                          <a:latin typeface="Arial" panose="020B0604020202020204" pitchFamily="34" charset="0"/>
                          <a:cs typeface="Arial" panose="020B0604020202020204" pitchFamily="34" charset="0"/>
                        </a:rPr>
                        <a:t>Cost of Production</a:t>
                      </a:r>
                    </a:p>
                  </a:txBody>
                  <a:tcPr/>
                </a:tc>
                <a:tc>
                  <a:txBody>
                    <a:bodyPr/>
                    <a:lstStyle/>
                    <a:p>
                      <a:r>
                        <a:rPr lang="en-IN" sz="2000" b="0" i="0" dirty="0">
                          <a:latin typeface="Arial" panose="020B0604020202020204" pitchFamily="34" charset="0"/>
                          <a:cs typeface="Arial" panose="020B0604020202020204" pitchFamily="34" charset="0"/>
                        </a:rPr>
                        <a:t>5000</a:t>
                      </a:r>
                    </a:p>
                  </a:txBody>
                  <a:tcPr/>
                </a:tc>
                <a:tc>
                  <a:txBody>
                    <a:bodyPr/>
                    <a:lstStyle/>
                    <a:p>
                      <a:r>
                        <a:rPr lang="en-IN" sz="2000" b="0" i="0" dirty="0">
                          <a:latin typeface="Arial" panose="020B0604020202020204" pitchFamily="34" charset="0"/>
                          <a:cs typeface="Arial" panose="020B0604020202020204" pitchFamily="34" charset="0"/>
                        </a:rPr>
                        <a:t>5000</a:t>
                      </a:r>
                    </a:p>
                  </a:txBody>
                  <a:tcPr/>
                </a:tc>
                <a:extLst>
                  <a:ext uri="{0D108BD9-81ED-4DB2-BD59-A6C34878D82A}">
                    <a16:rowId xmlns:a16="http://schemas.microsoft.com/office/drawing/2014/main" val="2262759816"/>
                  </a:ext>
                </a:extLst>
              </a:tr>
              <a:tr h="427374">
                <a:tc>
                  <a:txBody>
                    <a:bodyPr/>
                    <a:lstStyle/>
                    <a:p>
                      <a:r>
                        <a:rPr lang="en-IN" sz="2000" b="0" i="0" dirty="0">
                          <a:latin typeface="Arial" panose="020B0604020202020204" pitchFamily="34" charset="0"/>
                          <a:cs typeface="Arial" panose="020B0604020202020204" pitchFamily="34" charset="0"/>
                        </a:rPr>
                        <a:t>Add: Profit Margin</a:t>
                      </a:r>
                    </a:p>
                  </a:txBody>
                  <a:tcPr/>
                </a:tc>
                <a:tc>
                  <a:txBody>
                    <a:bodyPr/>
                    <a:lstStyle/>
                    <a:p>
                      <a:r>
                        <a:rPr lang="en-IN" sz="2000" b="0" i="0" dirty="0">
                          <a:latin typeface="Arial" panose="020B0604020202020204" pitchFamily="34" charset="0"/>
                          <a:cs typeface="Arial" panose="020B0604020202020204" pitchFamily="34" charset="0"/>
                        </a:rPr>
                        <a:t>2000</a:t>
                      </a:r>
                    </a:p>
                  </a:txBody>
                  <a:tcPr/>
                </a:tc>
                <a:tc>
                  <a:txBody>
                    <a:bodyPr/>
                    <a:lstStyle/>
                    <a:p>
                      <a:r>
                        <a:rPr lang="en-IN" sz="2000" b="0" i="0" dirty="0">
                          <a:latin typeface="Arial" panose="020B0604020202020204" pitchFamily="34" charset="0"/>
                          <a:cs typeface="Arial" panose="020B0604020202020204" pitchFamily="34" charset="0"/>
                        </a:rPr>
                        <a:t>2000</a:t>
                      </a:r>
                    </a:p>
                  </a:txBody>
                  <a:tcPr/>
                </a:tc>
                <a:extLst>
                  <a:ext uri="{0D108BD9-81ED-4DB2-BD59-A6C34878D82A}">
                    <a16:rowId xmlns:a16="http://schemas.microsoft.com/office/drawing/2014/main" val="703969936"/>
                  </a:ext>
                </a:extLst>
              </a:tr>
              <a:tr h="427374">
                <a:tc>
                  <a:txBody>
                    <a:bodyPr/>
                    <a:lstStyle/>
                    <a:p>
                      <a:r>
                        <a:rPr lang="en-IN" sz="2000" b="0" i="0" dirty="0">
                          <a:latin typeface="Arial" panose="020B0604020202020204" pitchFamily="34" charset="0"/>
                          <a:cs typeface="Arial" panose="020B0604020202020204" pitchFamily="34" charset="0"/>
                        </a:rPr>
                        <a:t>Manufacturer Price</a:t>
                      </a:r>
                    </a:p>
                  </a:txBody>
                  <a:tcPr/>
                </a:tc>
                <a:tc>
                  <a:txBody>
                    <a:bodyPr/>
                    <a:lstStyle/>
                    <a:p>
                      <a:r>
                        <a:rPr lang="en-IN" sz="2000" b="0" i="0" dirty="0">
                          <a:latin typeface="Arial" panose="020B0604020202020204" pitchFamily="34" charset="0"/>
                          <a:cs typeface="Arial" panose="020B0604020202020204" pitchFamily="34" charset="0"/>
                        </a:rPr>
                        <a:t>7000</a:t>
                      </a:r>
                    </a:p>
                  </a:txBody>
                  <a:tcPr/>
                </a:tc>
                <a:tc>
                  <a:txBody>
                    <a:bodyPr/>
                    <a:lstStyle/>
                    <a:p>
                      <a:r>
                        <a:rPr lang="en-IN" sz="2000" b="0" i="0" dirty="0">
                          <a:latin typeface="Arial" panose="020B0604020202020204" pitchFamily="34" charset="0"/>
                          <a:cs typeface="Arial" panose="020B0604020202020204" pitchFamily="34" charset="0"/>
                        </a:rPr>
                        <a:t>7000</a:t>
                      </a:r>
                    </a:p>
                  </a:txBody>
                  <a:tcPr/>
                </a:tc>
                <a:extLst>
                  <a:ext uri="{0D108BD9-81ED-4DB2-BD59-A6C34878D82A}">
                    <a16:rowId xmlns:a16="http://schemas.microsoft.com/office/drawing/2014/main" val="2844085054"/>
                  </a:ext>
                </a:extLst>
              </a:tr>
              <a:tr h="772029">
                <a:tc>
                  <a:txBody>
                    <a:bodyPr/>
                    <a:lstStyle/>
                    <a:p>
                      <a:r>
                        <a:rPr lang="en-IN" sz="2000" b="0" i="0" dirty="0">
                          <a:latin typeface="Arial" panose="020B0604020202020204" pitchFamily="34" charset="0"/>
                          <a:cs typeface="Arial" panose="020B0604020202020204" pitchFamily="34" charset="0"/>
                        </a:rPr>
                        <a:t>Add: Excise Duty (12.5%)</a:t>
                      </a:r>
                    </a:p>
                  </a:txBody>
                  <a:tcPr/>
                </a:tc>
                <a:tc>
                  <a:txBody>
                    <a:bodyPr/>
                    <a:lstStyle/>
                    <a:p>
                      <a:r>
                        <a:rPr lang="en-IN" sz="2000" b="0" i="0" dirty="0">
                          <a:latin typeface="Arial" panose="020B0604020202020204" pitchFamily="34" charset="0"/>
                          <a:cs typeface="Arial" panose="020B0604020202020204" pitchFamily="34" charset="0"/>
                        </a:rPr>
                        <a:t>875</a:t>
                      </a:r>
                    </a:p>
                  </a:txBody>
                  <a:tcPr/>
                </a:tc>
                <a:tc>
                  <a:txBody>
                    <a:bodyPr/>
                    <a:lstStyle/>
                    <a:p>
                      <a:r>
                        <a:rPr lang="en-IN" sz="2000" b="0" i="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192933616"/>
                  </a:ext>
                </a:extLst>
              </a:tr>
              <a:tr h="427374">
                <a:tc>
                  <a:txBody>
                    <a:bodyPr/>
                    <a:lstStyle/>
                    <a:p>
                      <a:r>
                        <a:rPr lang="en-IN" sz="2000" b="0" i="0" dirty="0">
                          <a:latin typeface="Arial" panose="020B0604020202020204" pitchFamily="34" charset="0"/>
                          <a:cs typeface="Arial" panose="020B0604020202020204" pitchFamily="34" charset="0"/>
                        </a:rPr>
                        <a:t>Total Value</a:t>
                      </a:r>
                    </a:p>
                  </a:txBody>
                  <a:tcPr/>
                </a:tc>
                <a:tc>
                  <a:txBody>
                    <a:bodyPr/>
                    <a:lstStyle/>
                    <a:p>
                      <a:r>
                        <a:rPr lang="en-IN" sz="2000" b="0" i="0" dirty="0">
                          <a:latin typeface="Arial" panose="020B0604020202020204" pitchFamily="34" charset="0"/>
                          <a:cs typeface="Arial" panose="020B0604020202020204" pitchFamily="34" charset="0"/>
                        </a:rPr>
                        <a:t>7875</a:t>
                      </a:r>
                    </a:p>
                  </a:txBody>
                  <a:tcPr/>
                </a:tc>
                <a:tc>
                  <a:txBody>
                    <a:bodyPr/>
                    <a:lstStyle/>
                    <a:p>
                      <a:r>
                        <a:rPr lang="en-IN" sz="2000" b="0" i="0" dirty="0">
                          <a:latin typeface="Arial" panose="020B0604020202020204" pitchFamily="34" charset="0"/>
                          <a:cs typeface="Arial" panose="020B0604020202020204" pitchFamily="34" charset="0"/>
                        </a:rPr>
                        <a:t>7000</a:t>
                      </a:r>
                    </a:p>
                  </a:txBody>
                  <a:tcPr/>
                </a:tc>
                <a:extLst>
                  <a:ext uri="{0D108BD9-81ED-4DB2-BD59-A6C34878D82A}">
                    <a16:rowId xmlns:a16="http://schemas.microsoft.com/office/drawing/2014/main" val="4234152037"/>
                  </a:ext>
                </a:extLst>
              </a:tr>
              <a:tr h="427374">
                <a:tc>
                  <a:txBody>
                    <a:bodyPr/>
                    <a:lstStyle/>
                    <a:p>
                      <a:r>
                        <a:rPr lang="en-IN" sz="2000" b="0" i="0" dirty="0">
                          <a:latin typeface="Arial" panose="020B0604020202020204" pitchFamily="34" charset="0"/>
                          <a:cs typeface="Arial" panose="020B0604020202020204" pitchFamily="34" charset="0"/>
                        </a:rPr>
                        <a:t>Add: VAT 13.5%</a:t>
                      </a:r>
                    </a:p>
                  </a:txBody>
                  <a:tcPr/>
                </a:tc>
                <a:tc>
                  <a:txBody>
                    <a:bodyPr/>
                    <a:lstStyle/>
                    <a:p>
                      <a:r>
                        <a:rPr lang="en-IN" sz="2000" b="0" i="0" dirty="0">
                          <a:latin typeface="Arial" panose="020B0604020202020204" pitchFamily="34" charset="0"/>
                          <a:cs typeface="Arial" panose="020B0604020202020204" pitchFamily="34" charset="0"/>
                        </a:rPr>
                        <a:t>1063</a:t>
                      </a:r>
                    </a:p>
                  </a:txBody>
                  <a:tcPr/>
                </a:tc>
                <a:tc>
                  <a:txBody>
                    <a:bodyPr/>
                    <a:lstStyle/>
                    <a:p>
                      <a:r>
                        <a:rPr lang="en-IN" sz="2000" b="0" i="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569275702"/>
                  </a:ext>
                </a:extLst>
              </a:tr>
              <a:tr h="427374">
                <a:tc>
                  <a:txBody>
                    <a:bodyPr/>
                    <a:lstStyle/>
                    <a:p>
                      <a:r>
                        <a:rPr lang="en-IN" sz="2000" b="0" i="0" dirty="0">
                          <a:latin typeface="Arial" panose="020B0604020202020204" pitchFamily="34" charset="0"/>
                          <a:cs typeface="Arial" panose="020B0604020202020204" pitchFamily="34" charset="0"/>
                        </a:rPr>
                        <a:t>Add: CGST 9%</a:t>
                      </a:r>
                    </a:p>
                  </a:txBody>
                  <a:tcPr/>
                </a:tc>
                <a:tc>
                  <a:txBody>
                    <a:bodyPr/>
                    <a:lstStyle/>
                    <a:p>
                      <a:r>
                        <a:rPr lang="en-IN" sz="2000" b="0" i="0" dirty="0">
                          <a:latin typeface="Arial" panose="020B0604020202020204" pitchFamily="34" charset="0"/>
                          <a:cs typeface="Arial" panose="020B0604020202020204" pitchFamily="34" charset="0"/>
                        </a:rPr>
                        <a:t>-</a:t>
                      </a:r>
                    </a:p>
                  </a:txBody>
                  <a:tcPr/>
                </a:tc>
                <a:tc>
                  <a:txBody>
                    <a:bodyPr/>
                    <a:lstStyle/>
                    <a:p>
                      <a:r>
                        <a:rPr lang="en-IN" sz="2000" b="0" i="0" dirty="0">
                          <a:latin typeface="Arial" panose="020B0604020202020204" pitchFamily="34" charset="0"/>
                          <a:cs typeface="Arial" panose="020B0604020202020204" pitchFamily="34" charset="0"/>
                        </a:rPr>
                        <a:t>630</a:t>
                      </a:r>
                    </a:p>
                  </a:txBody>
                  <a:tcPr/>
                </a:tc>
                <a:extLst>
                  <a:ext uri="{0D108BD9-81ED-4DB2-BD59-A6C34878D82A}">
                    <a16:rowId xmlns:a16="http://schemas.microsoft.com/office/drawing/2014/main" val="3659120825"/>
                  </a:ext>
                </a:extLst>
              </a:tr>
              <a:tr h="427374">
                <a:tc>
                  <a:txBody>
                    <a:bodyPr/>
                    <a:lstStyle/>
                    <a:p>
                      <a:r>
                        <a:rPr lang="en-IN" sz="2000" b="0" i="0" dirty="0">
                          <a:latin typeface="Arial" panose="020B0604020202020204" pitchFamily="34" charset="0"/>
                          <a:cs typeface="Arial" panose="020B0604020202020204" pitchFamily="34" charset="0"/>
                        </a:rPr>
                        <a:t>Add: SGST 9%</a:t>
                      </a:r>
                    </a:p>
                  </a:txBody>
                  <a:tcPr/>
                </a:tc>
                <a:tc>
                  <a:txBody>
                    <a:bodyPr/>
                    <a:lstStyle/>
                    <a:p>
                      <a:r>
                        <a:rPr lang="en-IN" sz="2000" b="0" i="0" dirty="0">
                          <a:latin typeface="Arial" panose="020B0604020202020204" pitchFamily="34" charset="0"/>
                          <a:cs typeface="Arial" panose="020B0604020202020204" pitchFamily="34" charset="0"/>
                        </a:rPr>
                        <a:t>-</a:t>
                      </a:r>
                    </a:p>
                  </a:txBody>
                  <a:tcPr/>
                </a:tc>
                <a:tc>
                  <a:txBody>
                    <a:bodyPr/>
                    <a:lstStyle/>
                    <a:p>
                      <a:r>
                        <a:rPr lang="en-IN" sz="2000" b="0" i="0" dirty="0">
                          <a:latin typeface="Arial" panose="020B0604020202020204" pitchFamily="34" charset="0"/>
                          <a:cs typeface="Arial" panose="020B0604020202020204" pitchFamily="34" charset="0"/>
                        </a:rPr>
                        <a:t>630</a:t>
                      </a:r>
                    </a:p>
                  </a:txBody>
                  <a:tcPr/>
                </a:tc>
                <a:extLst>
                  <a:ext uri="{0D108BD9-81ED-4DB2-BD59-A6C34878D82A}">
                    <a16:rowId xmlns:a16="http://schemas.microsoft.com/office/drawing/2014/main" val="2243664411"/>
                  </a:ext>
                </a:extLst>
              </a:tr>
              <a:tr h="427374">
                <a:tc>
                  <a:txBody>
                    <a:bodyPr/>
                    <a:lstStyle/>
                    <a:p>
                      <a:r>
                        <a:rPr lang="en-IN" sz="2000" b="0" i="0" dirty="0">
                          <a:latin typeface="Arial" panose="020B0604020202020204" pitchFamily="34" charset="0"/>
                          <a:cs typeface="Arial" panose="020B0604020202020204" pitchFamily="34" charset="0"/>
                        </a:rPr>
                        <a:t>Total Invoice Value</a:t>
                      </a:r>
                    </a:p>
                  </a:txBody>
                  <a:tcPr/>
                </a:tc>
                <a:tc>
                  <a:txBody>
                    <a:bodyPr/>
                    <a:lstStyle/>
                    <a:p>
                      <a:r>
                        <a:rPr lang="en-IN" sz="2000" b="0" i="0" dirty="0">
                          <a:latin typeface="Arial" panose="020B0604020202020204" pitchFamily="34" charset="0"/>
                          <a:cs typeface="Arial" panose="020B0604020202020204" pitchFamily="34" charset="0"/>
                        </a:rPr>
                        <a:t>8938</a:t>
                      </a:r>
                    </a:p>
                  </a:txBody>
                  <a:tcPr/>
                </a:tc>
                <a:tc>
                  <a:txBody>
                    <a:bodyPr/>
                    <a:lstStyle/>
                    <a:p>
                      <a:r>
                        <a:rPr lang="en-IN" sz="2000" b="0" i="0" dirty="0">
                          <a:latin typeface="Arial" panose="020B0604020202020204" pitchFamily="34" charset="0"/>
                          <a:cs typeface="Arial" panose="020B0604020202020204" pitchFamily="34" charset="0"/>
                        </a:rPr>
                        <a:t>8260</a:t>
                      </a:r>
                    </a:p>
                  </a:txBody>
                  <a:tcPr/>
                </a:tc>
                <a:extLst>
                  <a:ext uri="{0D108BD9-81ED-4DB2-BD59-A6C34878D82A}">
                    <a16:rowId xmlns:a16="http://schemas.microsoft.com/office/drawing/2014/main" val="919714906"/>
                  </a:ext>
                </a:extLst>
              </a:tr>
            </a:tbl>
          </a:graphicData>
        </a:graphic>
      </p:graphicFrame>
      <p:pic>
        <p:nvPicPr>
          <p:cNvPr id="5" name="Picture 4"/>
          <p:cNvPicPr>
            <a:picLocks noChangeAspect="1"/>
          </p:cNvPicPr>
          <p:nvPr/>
        </p:nvPicPr>
        <p:blipFill>
          <a:blip r:embed="rId2"/>
          <a:stretch>
            <a:fillRect/>
          </a:stretch>
        </p:blipFill>
        <p:spPr>
          <a:xfrm>
            <a:off x="614568" y="0"/>
            <a:ext cx="9809314" cy="908383"/>
          </a:xfrm>
          <a:prstGeom prst="rect">
            <a:avLst/>
          </a:prstGeom>
        </p:spPr>
      </p:pic>
    </p:spTree>
    <p:extLst>
      <p:ext uri="{BB962C8B-B14F-4D97-AF65-F5344CB8AC3E}">
        <p14:creationId xmlns:p14="http://schemas.microsoft.com/office/powerpoint/2010/main" val="201007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38636715"/>
              </p:ext>
            </p:extLst>
          </p:nvPr>
        </p:nvGraphicFramePr>
        <p:xfrm>
          <a:off x="548640" y="154745"/>
          <a:ext cx="11493306" cy="5866230"/>
        </p:xfrm>
        <a:graphic>
          <a:graphicData uri="http://schemas.openxmlformats.org/drawingml/2006/table">
            <a:tbl>
              <a:tblPr firstRow="1" bandRow="1">
                <a:tableStyleId>{5C22544A-7EE6-4342-B048-85BDC9FD1C3A}</a:tableStyleId>
              </a:tblPr>
              <a:tblGrid>
                <a:gridCol w="3831102">
                  <a:extLst>
                    <a:ext uri="{9D8B030D-6E8A-4147-A177-3AD203B41FA5}">
                      <a16:colId xmlns:a16="http://schemas.microsoft.com/office/drawing/2014/main" val="2754965327"/>
                    </a:ext>
                  </a:extLst>
                </a:gridCol>
                <a:gridCol w="3831102">
                  <a:extLst>
                    <a:ext uri="{9D8B030D-6E8A-4147-A177-3AD203B41FA5}">
                      <a16:colId xmlns:a16="http://schemas.microsoft.com/office/drawing/2014/main" val="4264125725"/>
                    </a:ext>
                  </a:extLst>
                </a:gridCol>
                <a:gridCol w="3831102">
                  <a:extLst>
                    <a:ext uri="{9D8B030D-6E8A-4147-A177-3AD203B41FA5}">
                      <a16:colId xmlns:a16="http://schemas.microsoft.com/office/drawing/2014/main" val="4280143348"/>
                    </a:ext>
                  </a:extLst>
                </a:gridCol>
              </a:tblGrid>
              <a:tr h="391082">
                <a:tc>
                  <a:txBody>
                    <a:bodyPr/>
                    <a:lstStyle/>
                    <a:p>
                      <a:r>
                        <a:rPr lang="en-IN" sz="1800" dirty="0">
                          <a:latin typeface="Arial" panose="020B0604020202020204" pitchFamily="34" charset="0"/>
                          <a:cs typeface="Arial" panose="020B0604020202020204" pitchFamily="34" charset="0"/>
                        </a:rPr>
                        <a:t>Wholesaler to Retailer</a:t>
                      </a:r>
                    </a:p>
                  </a:txBody>
                  <a:tcPr/>
                </a:tc>
                <a:tc>
                  <a:txBody>
                    <a:bodyPr/>
                    <a:lstStyle/>
                    <a:p>
                      <a:r>
                        <a:rPr lang="en-IN" sz="1800" dirty="0">
                          <a:latin typeface="Arial" panose="020B0604020202020204" pitchFamily="34" charset="0"/>
                          <a:cs typeface="Arial" panose="020B0604020202020204" pitchFamily="34" charset="0"/>
                        </a:rPr>
                        <a:t>Without GST</a:t>
                      </a:r>
                    </a:p>
                  </a:txBody>
                  <a:tcPr/>
                </a:tc>
                <a:tc>
                  <a:txBody>
                    <a:bodyPr/>
                    <a:lstStyle/>
                    <a:p>
                      <a:r>
                        <a:rPr lang="en-IN" sz="1800" dirty="0">
                          <a:latin typeface="Arial" panose="020B0604020202020204" pitchFamily="34" charset="0"/>
                          <a:cs typeface="Arial" panose="020B0604020202020204" pitchFamily="34" charset="0"/>
                        </a:rPr>
                        <a:t>With GST</a:t>
                      </a:r>
                    </a:p>
                  </a:txBody>
                  <a:tcPr/>
                </a:tc>
                <a:extLst>
                  <a:ext uri="{0D108BD9-81ED-4DB2-BD59-A6C34878D82A}">
                    <a16:rowId xmlns:a16="http://schemas.microsoft.com/office/drawing/2014/main" val="2604276147"/>
                  </a:ext>
                </a:extLst>
              </a:tr>
              <a:tr h="391082">
                <a:tc>
                  <a:txBody>
                    <a:bodyPr/>
                    <a:lstStyle/>
                    <a:p>
                      <a:r>
                        <a:rPr lang="en-IN" sz="1800" dirty="0">
                          <a:latin typeface="Arial" panose="020B0604020202020204" pitchFamily="34" charset="0"/>
                          <a:cs typeface="Arial" panose="020B0604020202020204" pitchFamily="34" charset="0"/>
                        </a:rPr>
                        <a:t>COG to Wholesaler</a:t>
                      </a:r>
                    </a:p>
                  </a:txBody>
                  <a:tcPr/>
                </a:tc>
                <a:tc>
                  <a:txBody>
                    <a:bodyPr/>
                    <a:lstStyle/>
                    <a:p>
                      <a:pPr algn="r"/>
                      <a:r>
                        <a:rPr lang="en-IN" sz="1800" dirty="0">
                          <a:latin typeface="Arial" panose="020B0604020202020204" pitchFamily="34" charset="0"/>
                          <a:cs typeface="Arial" panose="020B0604020202020204" pitchFamily="34" charset="0"/>
                        </a:rPr>
                        <a:t>8938</a:t>
                      </a:r>
                    </a:p>
                  </a:txBody>
                  <a:tcPr/>
                </a:tc>
                <a:tc>
                  <a:txBody>
                    <a:bodyPr/>
                    <a:lstStyle/>
                    <a:p>
                      <a:pPr algn="r"/>
                      <a:r>
                        <a:rPr lang="en-IN" sz="1800" dirty="0">
                          <a:latin typeface="Arial" panose="020B0604020202020204" pitchFamily="34" charset="0"/>
                          <a:cs typeface="Arial" panose="020B0604020202020204" pitchFamily="34" charset="0"/>
                        </a:rPr>
                        <a:t>8260</a:t>
                      </a:r>
                    </a:p>
                  </a:txBody>
                  <a:tcPr/>
                </a:tc>
                <a:extLst>
                  <a:ext uri="{0D108BD9-81ED-4DB2-BD59-A6C34878D82A}">
                    <a16:rowId xmlns:a16="http://schemas.microsoft.com/office/drawing/2014/main" val="3838722373"/>
                  </a:ext>
                </a:extLst>
              </a:tr>
              <a:tr h="391082">
                <a:tc>
                  <a:txBody>
                    <a:bodyPr/>
                    <a:lstStyle/>
                    <a:p>
                      <a:r>
                        <a:rPr lang="en-IN" sz="1800" dirty="0">
                          <a:latin typeface="Arial" panose="020B0604020202020204" pitchFamily="34" charset="0"/>
                          <a:cs typeface="Arial" panose="020B0604020202020204" pitchFamily="34" charset="0"/>
                        </a:rPr>
                        <a:t>Add: profit Margin(10%)</a:t>
                      </a:r>
                    </a:p>
                  </a:txBody>
                  <a:tcPr/>
                </a:tc>
                <a:tc>
                  <a:txBody>
                    <a:bodyPr/>
                    <a:lstStyle/>
                    <a:p>
                      <a:pPr algn="r"/>
                      <a:r>
                        <a:rPr lang="en-IN" sz="1800" dirty="0">
                          <a:latin typeface="Arial" panose="020B0604020202020204" pitchFamily="34" charset="0"/>
                          <a:cs typeface="Arial" panose="020B0604020202020204" pitchFamily="34" charset="0"/>
                        </a:rPr>
                        <a:t>894</a:t>
                      </a:r>
                    </a:p>
                  </a:txBody>
                  <a:tcPr/>
                </a:tc>
                <a:tc>
                  <a:txBody>
                    <a:bodyPr/>
                    <a:lstStyle/>
                    <a:p>
                      <a:pPr algn="r"/>
                      <a:r>
                        <a:rPr lang="en-IN" sz="1800" dirty="0">
                          <a:latin typeface="Arial" panose="020B0604020202020204" pitchFamily="34" charset="0"/>
                          <a:cs typeface="Arial" panose="020B0604020202020204" pitchFamily="34" charset="0"/>
                        </a:rPr>
                        <a:t>826</a:t>
                      </a:r>
                    </a:p>
                  </a:txBody>
                  <a:tcPr/>
                </a:tc>
                <a:extLst>
                  <a:ext uri="{0D108BD9-81ED-4DB2-BD59-A6C34878D82A}">
                    <a16:rowId xmlns:a16="http://schemas.microsoft.com/office/drawing/2014/main" val="2645735472"/>
                  </a:ext>
                </a:extLst>
              </a:tr>
              <a:tr h="391082">
                <a:tc>
                  <a:txBody>
                    <a:bodyPr/>
                    <a:lstStyle/>
                    <a:p>
                      <a:r>
                        <a:rPr lang="en-IN" sz="1800" dirty="0">
                          <a:latin typeface="Arial" panose="020B0604020202020204" pitchFamily="34" charset="0"/>
                          <a:cs typeface="Arial" panose="020B0604020202020204" pitchFamily="34" charset="0"/>
                        </a:rPr>
                        <a:t>Total value</a:t>
                      </a:r>
                    </a:p>
                  </a:txBody>
                  <a:tcPr/>
                </a:tc>
                <a:tc>
                  <a:txBody>
                    <a:bodyPr/>
                    <a:lstStyle/>
                    <a:p>
                      <a:pPr algn="r"/>
                      <a:r>
                        <a:rPr lang="en-IN" sz="1800" dirty="0">
                          <a:latin typeface="Arial" panose="020B0604020202020204" pitchFamily="34" charset="0"/>
                          <a:cs typeface="Arial" panose="020B0604020202020204" pitchFamily="34" charset="0"/>
                        </a:rPr>
                        <a:t>9832</a:t>
                      </a:r>
                    </a:p>
                  </a:txBody>
                  <a:tcPr/>
                </a:tc>
                <a:tc>
                  <a:txBody>
                    <a:bodyPr/>
                    <a:lstStyle/>
                    <a:p>
                      <a:pPr algn="r"/>
                      <a:r>
                        <a:rPr lang="en-IN" sz="1800" dirty="0">
                          <a:latin typeface="Arial" panose="020B0604020202020204" pitchFamily="34" charset="0"/>
                          <a:cs typeface="Arial" panose="020B0604020202020204" pitchFamily="34" charset="0"/>
                        </a:rPr>
                        <a:t>9086</a:t>
                      </a:r>
                    </a:p>
                  </a:txBody>
                  <a:tcPr/>
                </a:tc>
                <a:extLst>
                  <a:ext uri="{0D108BD9-81ED-4DB2-BD59-A6C34878D82A}">
                    <a16:rowId xmlns:a16="http://schemas.microsoft.com/office/drawing/2014/main" val="2387278577"/>
                  </a:ext>
                </a:extLst>
              </a:tr>
              <a:tr h="391082">
                <a:tc>
                  <a:txBody>
                    <a:bodyPr/>
                    <a:lstStyle/>
                    <a:p>
                      <a:r>
                        <a:rPr lang="en-IN" sz="1800" dirty="0">
                          <a:latin typeface="Arial" panose="020B0604020202020204" pitchFamily="34" charset="0"/>
                          <a:cs typeface="Arial" panose="020B0604020202020204" pitchFamily="34" charset="0"/>
                        </a:rPr>
                        <a:t>Add: VAT 13.5%</a:t>
                      </a:r>
                    </a:p>
                  </a:txBody>
                  <a:tcPr/>
                </a:tc>
                <a:tc>
                  <a:txBody>
                    <a:bodyPr/>
                    <a:lstStyle/>
                    <a:p>
                      <a:pPr algn="r"/>
                      <a:r>
                        <a:rPr lang="en-IN" sz="1800" dirty="0">
                          <a:latin typeface="Arial" panose="020B0604020202020204" pitchFamily="34" charset="0"/>
                          <a:cs typeface="Arial" panose="020B0604020202020204" pitchFamily="34" charset="0"/>
                        </a:rPr>
                        <a:t>1327</a:t>
                      </a:r>
                    </a:p>
                  </a:txBody>
                  <a:tcPr/>
                </a:tc>
                <a:tc>
                  <a:txBody>
                    <a:bodyPr/>
                    <a:lstStyle/>
                    <a:p>
                      <a:pPr algn="r"/>
                      <a:r>
                        <a:rPr lang="en-IN" sz="18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825282395"/>
                  </a:ext>
                </a:extLst>
              </a:tr>
              <a:tr h="391082">
                <a:tc>
                  <a:txBody>
                    <a:bodyPr/>
                    <a:lstStyle/>
                    <a:p>
                      <a:r>
                        <a:rPr lang="en-IN" sz="1800" dirty="0">
                          <a:latin typeface="Arial" panose="020B0604020202020204" pitchFamily="34" charset="0"/>
                          <a:cs typeface="Arial" panose="020B0604020202020204" pitchFamily="34" charset="0"/>
                        </a:rPr>
                        <a:t>Add: CGST 9%</a:t>
                      </a:r>
                    </a:p>
                  </a:txBody>
                  <a:tcPr/>
                </a:tc>
                <a:tc>
                  <a:txBody>
                    <a:bodyPr/>
                    <a:lstStyle/>
                    <a:p>
                      <a:pPr algn="r"/>
                      <a:r>
                        <a:rPr lang="en-IN" sz="1800" dirty="0">
                          <a:latin typeface="Arial" panose="020B0604020202020204" pitchFamily="34" charset="0"/>
                          <a:cs typeface="Arial" panose="020B0604020202020204" pitchFamily="34" charset="0"/>
                        </a:rPr>
                        <a:t>-</a:t>
                      </a:r>
                    </a:p>
                  </a:txBody>
                  <a:tcPr/>
                </a:tc>
                <a:tc>
                  <a:txBody>
                    <a:bodyPr/>
                    <a:lstStyle/>
                    <a:p>
                      <a:pPr algn="r"/>
                      <a:r>
                        <a:rPr lang="en-IN" sz="1800" dirty="0">
                          <a:latin typeface="Arial" panose="020B0604020202020204" pitchFamily="34" charset="0"/>
                          <a:cs typeface="Arial" panose="020B0604020202020204" pitchFamily="34" charset="0"/>
                        </a:rPr>
                        <a:t>818</a:t>
                      </a:r>
                    </a:p>
                  </a:txBody>
                  <a:tcPr/>
                </a:tc>
                <a:extLst>
                  <a:ext uri="{0D108BD9-81ED-4DB2-BD59-A6C34878D82A}">
                    <a16:rowId xmlns:a16="http://schemas.microsoft.com/office/drawing/2014/main" val="1094574065"/>
                  </a:ext>
                </a:extLst>
              </a:tr>
              <a:tr h="391082">
                <a:tc>
                  <a:txBody>
                    <a:bodyPr/>
                    <a:lstStyle/>
                    <a:p>
                      <a:r>
                        <a:rPr lang="en-IN" sz="1800" dirty="0">
                          <a:latin typeface="Arial" panose="020B0604020202020204" pitchFamily="34" charset="0"/>
                          <a:cs typeface="Arial" panose="020B0604020202020204" pitchFamily="34" charset="0"/>
                        </a:rPr>
                        <a:t>Add: SGST 9%</a:t>
                      </a:r>
                    </a:p>
                  </a:txBody>
                  <a:tcPr/>
                </a:tc>
                <a:tc>
                  <a:txBody>
                    <a:bodyPr/>
                    <a:lstStyle/>
                    <a:p>
                      <a:pPr algn="r"/>
                      <a:r>
                        <a:rPr lang="en-IN" sz="1800" dirty="0">
                          <a:latin typeface="Arial" panose="020B0604020202020204" pitchFamily="34" charset="0"/>
                          <a:cs typeface="Arial" panose="020B0604020202020204" pitchFamily="34" charset="0"/>
                        </a:rPr>
                        <a:t>-</a:t>
                      </a:r>
                    </a:p>
                  </a:txBody>
                  <a:tcPr/>
                </a:tc>
                <a:tc>
                  <a:txBody>
                    <a:bodyPr/>
                    <a:lstStyle/>
                    <a:p>
                      <a:pPr algn="r"/>
                      <a:r>
                        <a:rPr lang="en-IN" sz="1800" dirty="0">
                          <a:latin typeface="Arial" panose="020B0604020202020204" pitchFamily="34" charset="0"/>
                          <a:cs typeface="Arial" panose="020B0604020202020204" pitchFamily="34" charset="0"/>
                        </a:rPr>
                        <a:t>818</a:t>
                      </a:r>
                    </a:p>
                  </a:txBody>
                  <a:tcPr/>
                </a:tc>
                <a:extLst>
                  <a:ext uri="{0D108BD9-81ED-4DB2-BD59-A6C34878D82A}">
                    <a16:rowId xmlns:a16="http://schemas.microsoft.com/office/drawing/2014/main" val="693384096"/>
                  </a:ext>
                </a:extLst>
              </a:tr>
              <a:tr h="391082">
                <a:tc>
                  <a:txBody>
                    <a:bodyPr/>
                    <a:lstStyle/>
                    <a:p>
                      <a:r>
                        <a:rPr lang="en-IN" sz="1800" dirty="0">
                          <a:latin typeface="Arial" panose="020B0604020202020204" pitchFamily="34" charset="0"/>
                          <a:cs typeface="Arial" panose="020B0604020202020204" pitchFamily="34" charset="0"/>
                        </a:rPr>
                        <a:t>Invoice Value(COG to Retailer)</a:t>
                      </a:r>
                    </a:p>
                  </a:txBody>
                  <a:tcPr/>
                </a:tc>
                <a:tc>
                  <a:txBody>
                    <a:bodyPr/>
                    <a:lstStyle/>
                    <a:p>
                      <a:pPr algn="r"/>
                      <a:r>
                        <a:rPr lang="en-IN" sz="1800" dirty="0">
                          <a:latin typeface="Arial" panose="020B0604020202020204" pitchFamily="34" charset="0"/>
                          <a:cs typeface="Arial" panose="020B0604020202020204" pitchFamily="34" charset="0"/>
                        </a:rPr>
                        <a:t>11159</a:t>
                      </a:r>
                    </a:p>
                  </a:txBody>
                  <a:tcPr/>
                </a:tc>
                <a:tc>
                  <a:txBody>
                    <a:bodyPr/>
                    <a:lstStyle/>
                    <a:p>
                      <a:pPr algn="r"/>
                      <a:r>
                        <a:rPr lang="en-IN" sz="1800" dirty="0">
                          <a:latin typeface="Arial" panose="020B0604020202020204" pitchFamily="34" charset="0"/>
                          <a:cs typeface="Arial" panose="020B0604020202020204" pitchFamily="34" charset="0"/>
                        </a:rPr>
                        <a:t>10722</a:t>
                      </a:r>
                    </a:p>
                  </a:txBody>
                  <a:tcPr/>
                </a:tc>
                <a:extLst>
                  <a:ext uri="{0D108BD9-81ED-4DB2-BD59-A6C34878D82A}">
                    <a16:rowId xmlns:a16="http://schemas.microsoft.com/office/drawing/2014/main" val="1609275094"/>
                  </a:ext>
                </a:extLst>
              </a:tr>
              <a:tr h="391082">
                <a:tc>
                  <a:txBody>
                    <a:bodyPr/>
                    <a:lstStyle/>
                    <a:p>
                      <a:r>
                        <a:rPr lang="en-IN" sz="1800" dirty="0">
                          <a:latin typeface="Arial" panose="020B0604020202020204" pitchFamily="34" charset="0"/>
                          <a:cs typeface="Arial" panose="020B0604020202020204" pitchFamily="34" charset="0"/>
                        </a:rPr>
                        <a:t>Retailer to Consumer</a:t>
                      </a:r>
                    </a:p>
                  </a:txBody>
                  <a:tcPr/>
                </a:tc>
                <a:tc>
                  <a:txBody>
                    <a:bodyPr/>
                    <a:lstStyle/>
                    <a:p>
                      <a:pPr algn="r"/>
                      <a:endParaRPr lang="en-IN" sz="1800" dirty="0">
                        <a:latin typeface="Arial" panose="020B0604020202020204" pitchFamily="34" charset="0"/>
                        <a:cs typeface="Arial" panose="020B0604020202020204" pitchFamily="34" charset="0"/>
                      </a:endParaRPr>
                    </a:p>
                  </a:txBody>
                  <a:tcPr/>
                </a:tc>
                <a:tc>
                  <a:txBody>
                    <a:bodyPr/>
                    <a:lstStyle/>
                    <a:p>
                      <a:pPr algn="r"/>
                      <a:endParaRPr lang="en-IN"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354230"/>
                  </a:ext>
                </a:extLst>
              </a:tr>
              <a:tr h="391082">
                <a:tc>
                  <a:txBody>
                    <a:bodyPr/>
                    <a:lstStyle/>
                    <a:p>
                      <a:r>
                        <a:rPr lang="en-IN" sz="1800" dirty="0">
                          <a:latin typeface="Arial" panose="020B0604020202020204" pitchFamily="34" charset="0"/>
                          <a:cs typeface="Arial" panose="020B0604020202020204" pitchFamily="34" charset="0"/>
                        </a:rPr>
                        <a:t>Add: Profit Margin(10%)</a:t>
                      </a:r>
                    </a:p>
                  </a:txBody>
                  <a:tcPr/>
                </a:tc>
                <a:tc>
                  <a:txBody>
                    <a:bodyPr/>
                    <a:lstStyle/>
                    <a:p>
                      <a:pPr algn="r"/>
                      <a:r>
                        <a:rPr lang="en-IN" sz="1800" dirty="0">
                          <a:latin typeface="Arial" panose="020B0604020202020204" pitchFamily="34" charset="0"/>
                          <a:cs typeface="Arial" panose="020B0604020202020204" pitchFamily="34" charset="0"/>
                        </a:rPr>
                        <a:t>1116</a:t>
                      </a:r>
                    </a:p>
                  </a:txBody>
                  <a:tcPr/>
                </a:tc>
                <a:tc>
                  <a:txBody>
                    <a:bodyPr/>
                    <a:lstStyle/>
                    <a:p>
                      <a:pPr algn="r"/>
                      <a:r>
                        <a:rPr lang="en-IN" sz="1800" dirty="0">
                          <a:latin typeface="Arial" panose="020B0604020202020204" pitchFamily="34" charset="0"/>
                          <a:cs typeface="Arial" panose="020B0604020202020204" pitchFamily="34" charset="0"/>
                        </a:rPr>
                        <a:t>1072</a:t>
                      </a:r>
                    </a:p>
                  </a:txBody>
                  <a:tcPr/>
                </a:tc>
                <a:extLst>
                  <a:ext uri="{0D108BD9-81ED-4DB2-BD59-A6C34878D82A}">
                    <a16:rowId xmlns:a16="http://schemas.microsoft.com/office/drawing/2014/main" val="3228852587"/>
                  </a:ext>
                </a:extLst>
              </a:tr>
              <a:tr h="391082">
                <a:tc>
                  <a:txBody>
                    <a:bodyPr/>
                    <a:lstStyle/>
                    <a:p>
                      <a:r>
                        <a:rPr lang="en-IN" sz="1800" dirty="0">
                          <a:latin typeface="Arial" panose="020B0604020202020204" pitchFamily="34" charset="0"/>
                          <a:cs typeface="Arial" panose="020B0604020202020204" pitchFamily="34" charset="0"/>
                        </a:rPr>
                        <a:t>Total Value</a:t>
                      </a:r>
                    </a:p>
                  </a:txBody>
                  <a:tcPr/>
                </a:tc>
                <a:tc>
                  <a:txBody>
                    <a:bodyPr/>
                    <a:lstStyle/>
                    <a:p>
                      <a:pPr algn="r"/>
                      <a:r>
                        <a:rPr lang="en-IN" sz="1800" dirty="0">
                          <a:latin typeface="Arial" panose="020B0604020202020204" pitchFamily="34" charset="0"/>
                          <a:cs typeface="Arial" panose="020B0604020202020204" pitchFamily="34" charset="0"/>
                        </a:rPr>
                        <a:t>12275</a:t>
                      </a:r>
                    </a:p>
                  </a:txBody>
                  <a:tcPr/>
                </a:tc>
                <a:tc>
                  <a:txBody>
                    <a:bodyPr/>
                    <a:lstStyle/>
                    <a:p>
                      <a:pPr algn="r"/>
                      <a:r>
                        <a:rPr lang="en-IN" sz="1800" dirty="0">
                          <a:latin typeface="Arial" panose="020B0604020202020204" pitchFamily="34" charset="0"/>
                          <a:cs typeface="Arial" panose="020B0604020202020204" pitchFamily="34" charset="0"/>
                        </a:rPr>
                        <a:t>11794</a:t>
                      </a:r>
                    </a:p>
                  </a:txBody>
                  <a:tcPr/>
                </a:tc>
                <a:extLst>
                  <a:ext uri="{0D108BD9-81ED-4DB2-BD59-A6C34878D82A}">
                    <a16:rowId xmlns:a16="http://schemas.microsoft.com/office/drawing/2014/main" val="2496560003"/>
                  </a:ext>
                </a:extLst>
              </a:tr>
              <a:tr h="391082">
                <a:tc>
                  <a:txBody>
                    <a:bodyPr/>
                    <a:lstStyle/>
                    <a:p>
                      <a:r>
                        <a:rPr lang="en-IN" sz="1800" dirty="0">
                          <a:latin typeface="Arial" panose="020B0604020202020204" pitchFamily="34" charset="0"/>
                          <a:cs typeface="Arial" panose="020B0604020202020204" pitchFamily="34" charset="0"/>
                        </a:rPr>
                        <a:t>Add: VAT 13.5%</a:t>
                      </a:r>
                    </a:p>
                  </a:txBody>
                  <a:tcPr/>
                </a:tc>
                <a:tc>
                  <a:txBody>
                    <a:bodyPr/>
                    <a:lstStyle/>
                    <a:p>
                      <a:pPr algn="r"/>
                      <a:r>
                        <a:rPr lang="en-IN" sz="1800" dirty="0">
                          <a:latin typeface="Arial" panose="020B0604020202020204" pitchFamily="34" charset="0"/>
                          <a:cs typeface="Arial" panose="020B0604020202020204" pitchFamily="34" charset="0"/>
                        </a:rPr>
                        <a:t>1657</a:t>
                      </a:r>
                    </a:p>
                  </a:txBody>
                  <a:tcPr/>
                </a:tc>
                <a:tc>
                  <a:txBody>
                    <a:bodyPr/>
                    <a:lstStyle/>
                    <a:p>
                      <a:pPr algn="r"/>
                      <a:r>
                        <a:rPr lang="en-IN" sz="18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116606971"/>
                  </a:ext>
                </a:extLst>
              </a:tr>
              <a:tr h="391082">
                <a:tc>
                  <a:txBody>
                    <a:bodyPr/>
                    <a:lstStyle/>
                    <a:p>
                      <a:r>
                        <a:rPr lang="en-IN" sz="1800" dirty="0">
                          <a:latin typeface="Arial" panose="020B0604020202020204" pitchFamily="34" charset="0"/>
                          <a:cs typeface="Arial" panose="020B0604020202020204" pitchFamily="34" charset="0"/>
                        </a:rPr>
                        <a:t>Add: CGST/SGST(9%)</a:t>
                      </a:r>
                    </a:p>
                  </a:txBody>
                  <a:tcPr/>
                </a:tc>
                <a:tc>
                  <a:txBody>
                    <a:bodyPr/>
                    <a:lstStyle/>
                    <a:p>
                      <a:pPr algn="r"/>
                      <a:r>
                        <a:rPr lang="en-IN" sz="1800" dirty="0">
                          <a:latin typeface="Arial" panose="020B0604020202020204" pitchFamily="34" charset="0"/>
                          <a:cs typeface="Arial" panose="020B0604020202020204" pitchFamily="34" charset="0"/>
                        </a:rPr>
                        <a:t>-</a:t>
                      </a:r>
                    </a:p>
                  </a:txBody>
                  <a:tcPr/>
                </a:tc>
                <a:tc>
                  <a:txBody>
                    <a:bodyPr/>
                    <a:lstStyle/>
                    <a:p>
                      <a:pPr algn="r"/>
                      <a:r>
                        <a:rPr lang="en-IN" sz="1800" dirty="0">
                          <a:latin typeface="Arial" panose="020B0604020202020204" pitchFamily="34" charset="0"/>
                          <a:cs typeface="Arial" panose="020B0604020202020204" pitchFamily="34" charset="0"/>
                        </a:rPr>
                        <a:t>2123</a:t>
                      </a:r>
                    </a:p>
                  </a:txBody>
                  <a:tcPr/>
                </a:tc>
                <a:extLst>
                  <a:ext uri="{0D108BD9-81ED-4DB2-BD59-A6C34878D82A}">
                    <a16:rowId xmlns:a16="http://schemas.microsoft.com/office/drawing/2014/main" val="2330135547"/>
                  </a:ext>
                </a:extLst>
              </a:tr>
              <a:tr h="391082">
                <a:tc>
                  <a:txBody>
                    <a:bodyPr/>
                    <a:lstStyle/>
                    <a:p>
                      <a:r>
                        <a:rPr lang="en-IN" sz="1800" b="1" dirty="0">
                          <a:latin typeface="Arial" panose="020B0604020202020204" pitchFamily="34" charset="0"/>
                          <a:cs typeface="Arial" panose="020B0604020202020204" pitchFamily="34" charset="0"/>
                        </a:rPr>
                        <a:t>Total Price to final Consumer</a:t>
                      </a:r>
                    </a:p>
                  </a:txBody>
                  <a:tcPr/>
                </a:tc>
                <a:tc>
                  <a:txBody>
                    <a:bodyPr/>
                    <a:lstStyle/>
                    <a:p>
                      <a:pPr algn="r"/>
                      <a:r>
                        <a:rPr lang="en-IN" sz="1800" b="1" dirty="0">
                          <a:latin typeface="Arial" panose="020B0604020202020204" pitchFamily="34" charset="0"/>
                          <a:cs typeface="Arial" panose="020B0604020202020204" pitchFamily="34" charset="0"/>
                        </a:rPr>
                        <a:t>13932</a:t>
                      </a:r>
                    </a:p>
                  </a:txBody>
                  <a:tcPr/>
                </a:tc>
                <a:tc>
                  <a:txBody>
                    <a:bodyPr/>
                    <a:lstStyle/>
                    <a:p>
                      <a:pPr algn="r"/>
                      <a:r>
                        <a:rPr lang="en-IN" sz="1800" b="1" dirty="0">
                          <a:latin typeface="Arial" panose="020B0604020202020204" pitchFamily="34" charset="0"/>
                          <a:cs typeface="Arial" panose="020B0604020202020204" pitchFamily="34" charset="0"/>
                        </a:rPr>
                        <a:t>13917</a:t>
                      </a:r>
                    </a:p>
                  </a:txBody>
                  <a:tcPr/>
                </a:tc>
                <a:extLst>
                  <a:ext uri="{0D108BD9-81ED-4DB2-BD59-A6C34878D82A}">
                    <a16:rowId xmlns:a16="http://schemas.microsoft.com/office/drawing/2014/main" val="3940165415"/>
                  </a:ext>
                </a:extLst>
              </a:tr>
              <a:tr h="391082">
                <a:tc>
                  <a:txBody>
                    <a:bodyPr/>
                    <a:lstStyle/>
                    <a:p>
                      <a:r>
                        <a:rPr lang="en-IN" sz="1800" dirty="0">
                          <a:latin typeface="Arial" panose="020B0604020202020204" pitchFamily="34" charset="0"/>
                          <a:cs typeface="Arial" panose="020B0604020202020204" pitchFamily="34" charset="0"/>
                        </a:rPr>
                        <a:t>Cost saving to Consumer</a:t>
                      </a:r>
                    </a:p>
                  </a:txBody>
                  <a:tcPr/>
                </a:tc>
                <a:tc>
                  <a:txBody>
                    <a:bodyPr/>
                    <a:lstStyle/>
                    <a:p>
                      <a:pPr algn="r"/>
                      <a:r>
                        <a:rPr lang="en-IN" sz="1800" dirty="0">
                          <a:latin typeface="Arial" panose="020B0604020202020204" pitchFamily="34" charset="0"/>
                          <a:cs typeface="Arial" panose="020B0604020202020204" pitchFamily="34" charset="0"/>
                        </a:rPr>
                        <a:t>-</a:t>
                      </a:r>
                    </a:p>
                  </a:txBody>
                  <a:tcPr/>
                </a:tc>
                <a:tc>
                  <a:txBody>
                    <a:bodyPr/>
                    <a:lstStyle/>
                    <a:p>
                      <a:pPr algn="r"/>
                      <a:r>
                        <a:rPr lang="en-IN" sz="1800" dirty="0">
                          <a:latin typeface="Arial" panose="020B0604020202020204" pitchFamily="34" charset="0"/>
                          <a:cs typeface="Arial" panose="020B0604020202020204" pitchFamily="34" charset="0"/>
                        </a:rPr>
                        <a:t>15</a:t>
                      </a:r>
                    </a:p>
                  </a:txBody>
                  <a:tcPr/>
                </a:tc>
                <a:extLst>
                  <a:ext uri="{0D108BD9-81ED-4DB2-BD59-A6C34878D82A}">
                    <a16:rowId xmlns:a16="http://schemas.microsoft.com/office/drawing/2014/main" val="1236547387"/>
                  </a:ext>
                </a:extLst>
              </a:tr>
            </a:tbl>
          </a:graphicData>
        </a:graphic>
      </p:graphicFrame>
    </p:spTree>
    <p:extLst>
      <p:ext uri="{BB962C8B-B14F-4D97-AF65-F5344CB8AC3E}">
        <p14:creationId xmlns:p14="http://schemas.microsoft.com/office/powerpoint/2010/main" val="294229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How to (Re) Structure your business to get maximum benefit from GST</a:t>
            </a:r>
          </a:p>
        </p:txBody>
      </p:sp>
      <p:sp>
        <p:nvSpPr>
          <p:cNvPr id="3" name="Content Placeholder 2"/>
          <p:cNvSpPr>
            <a:spLocks noGrp="1"/>
          </p:cNvSpPr>
          <p:nvPr>
            <p:ph idx="1"/>
          </p:nvPr>
        </p:nvSpPr>
        <p:spPr>
          <a:xfrm>
            <a:off x="1451579" y="1853754"/>
            <a:ext cx="10562230" cy="4265692"/>
          </a:xfrm>
        </p:spPr>
        <p:txBody>
          <a:bodyPr>
            <a:normAutofit/>
          </a:bodyPr>
          <a:lstStyle/>
          <a:p>
            <a:r>
              <a:rPr lang="en-US" dirty="0"/>
              <a:t>Accounting will be the “KEY” for compliance</a:t>
            </a:r>
          </a:p>
          <a:p>
            <a:r>
              <a:rPr lang="en-US" dirty="0"/>
              <a:t>Restructure your branches _ Now Inter state Sale &amp; Purchase set off is available</a:t>
            </a:r>
          </a:p>
          <a:p>
            <a:r>
              <a:rPr lang="en-US" dirty="0"/>
              <a:t>Restructure your warehousing Logistic &amp; Supply chain management (Entry Tax &amp; </a:t>
            </a:r>
            <a:r>
              <a:rPr lang="en-US" dirty="0" err="1"/>
              <a:t>Octroi</a:t>
            </a:r>
            <a:r>
              <a:rPr lang="en-US" dirty="0"/>
              <a:t> removed)</a:t>
            </a:r>
          </a:p>
          <a:p>
            <a:r>
              <a:rPr lang="en-US" dirty="0"/>
              <a:t>File your returns on time _ Profit will not be yours but yes loss is yours ( For Ex. You cant forget to carry forward available credit) </a:t>
            </a:r>
          </a:p>
          <a:p>
            <a:r>
              <a:rPr lang="en-US" dirty="0"/>
              <a:t>Track Credit mismatch data closely_  Reconciled it every month_ you will not get the credit if your seller don’t pay it</a:t>
            </a:r>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9454659" y="-36802"/>
            <a:ext cx="2737341" cy="841321"/>
          </a:xfrm>
          <a:prstGeom prst="rect">
            <a:avLst/>
          </a:prstGeom>
        </p:spPr>
      </p:pic>
    </p:spTree>
    <p:extLst>
      <p:ext uri="{BB962C8B-B14F-4D97-AF65-F5344CB8AC3E}">
        <p14:creationId xmlns:p14="http://schemas.microsoft.com/office/powerpoint/2010/main" val="144924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n w="0"/>
                <a:solidFill>
                  <a:schemeClr val="accent1"/>
                </a:solidFill>
                <a:effectLst>
                  <a:outerShdw blurRad="38100" dist="25400" dir="5400000" algn="ctr" rotWithShape="0">
                    <a:srgbClr val="6E747A">
                      <a:alpha val="43000"/>
                    </a:srgbClr>
                  </a:outerShdw>
                </a:effectLst>
              </a:rPr>
              <a:t>How to (Re) Structure your business to get maximum benefit from GST</a:t>
            </a:r>
          </a:p>
        </p:txBody>
      </p:sp>
      <p:sp>
        <p:nvSpPr>
          <p:cNvPr id="3" name="Content Placeholder 2"/>
          <p:cNvSpPr>
            <a:spLocks noGrp="1"/>
          </p:cNvSpPr>
          <p:nvPr>
            <p:ph idx="1"/>
          </p:nvPr>
        </p:nvSpPr>
        <p:spPr>
          <a:xfrm>
            <a:off x="1451579" y="1853754"/>
            <a:ext cx="10562230" cy="4265692"/>
          </a:xfrm>
        </p:spPr>
        <p:txBody>
          <a:bodyPr>
            <a:normAutofit/>
          </a:bodyPr>
          <a:lstStyle/>
          <a:p>
            <a:r>
              <a:rPr lang="en-US" dirty="0"/>
              <a:t>Check  whether Your existing staff are enough capable to manage your books after GST??if No Restructure the compliances system and train your existing staff to tackle with new challenges</a:t>
            </a:r>
          </a:p>
          <a:p>
            <a:r>
              <a:rPr lang="en-US" dirty="0"/>
              <a:t>Re – costing of your product to fix your margin &amp; selling price</a:t>
            </a:r>
          </a:p>
          <a:p>
            <a:r>
              <a:rPr lang="en-US" dirty="0"/>
              <a:t>Don’t pay more by trying to save few_  Hire proper consultant </a:t>
            </a:r>
          </a:p>
          <a:p>
            <a:r>
              <a:rPr lang="en-US" dirty="0"/>
              <a:t>Check your business needs full time accountant or not?</a:t>
            </a:r>
          </a:p>
          <a:p>
            <a:r>
              <a:rPr lang="en-US" dirty="0"/>
              <a:t>Prepare Invoice/Delivery challans/ Stock maintenance all should be electronic to save cost &amp; time.</a:t>
            </a:r>
          </a:p>
          <a:p>
            <a:pPr marL="0" indent="0">
              <a:buNone/>
            </a:pPr>
            <a:endParaRPr lang="en-US"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9454659" y="0"/>
            <a:ext cx="2737341" cy="841321"/>
          </a:xfrm>
          <a:prstGeom prst="rect">
            <a:avLst/>
          </a:prstGeom>
        </p:spPr>
      </p:pic>
    </p:spTree>
    <p:extLst>
      <p:ext uri="{BB962C8B-B14F-4D97-AF65-F5344CB8AC3E}">
        <p14:creationId xmlns:p14="http://schemas.microsoft.com/office/powerpoint/2010/main" val="9819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a:ln w="0"/>
                <a:solidFill>
                  <a:schemeClr val="accent1"/>
                </a:solidFill>
                <a:effectLst>
                  <a:outerShdw blurRad="38100" dist="25400" dir="5400000" algn="ctr" rotWithShape="0">
                    <a:srgbClr val="6E747A">
                      <a:alpha val="43000"/>
                    </a:srgbClr>
                  </a:outerShdw>
                </a:effectLst>
              </a:rPr>
              <a:t>We, team of Top GST Experts thanking you for attending seminar</a:t>
            </a:r>
            <a:br>
              <a:rPr lang="en-US" dirty="0"/>
            </a:br>
            <a:endParaRPr lang="en-US" dirty="0"/>
          </a:p>
        </p:txBody>
      </p:sp>
      <p:sp>
        <p:nvSpPr>
          <p:cNvPr id="3" name="Content Placeholder 2"/>
          <p:cNvSpPr>
            <a:spLocks noGrp="1"/>
          </p:cNvSpPr>
          <p:nvPr>
            <p:ph idx="1"/>
          </p:nvPr>
        </p:nvSpPr>
        <p:spPr>
          <a:xfrm>
            <a:off x="1451578" y="2029801"/>
            <a:ext cx="9603275" cy="3450613"/>
          </a:xfrm>
        </p:spPr>
        <p:txBody>
          <a:bodyPr/>
          <a:lstStyle/>
          <a:p>
            <a:pPr marL="0" indent="0">
              <a:buNone/>
            </a:pPr>
            <a:r>
              <a:rPr lang="en-US" dirty="0"/>
              <a:t>You Can contact us on below mentioned details : - </a:t>
            </a:r>
          </a:p>
          <a:p>
            <a:pPr marL="0" indent="0">
              <a:buNone/>
            </a:pPr>
            <a:endParaRPr lang="en-US" dirty="0"/>
          </a:p>
        </p:txBody>
      </p:sp>
      <p:pic>
        <p:nvPicPr>
          <p:cNvPr id="4" name="Picture 3"/>
          <p:cNvPicPr>
            <a:picLocks noChangeAspect="1"/>
          </p:cNvPicPr>
          <p:nvPr/>
        </p:nvPicPr>
        <p:blipFill>
          <a:blip r:embed="rId2"/>
          <a:stretch>
            <a:fillRect/>
          </a:stretch>
        </p:blipFill>
        <p:spPr>
          <a:xfrm>
            <a:off x="9454659" y="0"/>
            <a:ext cx="2737341" cy="841321"/>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3341690"/>
              </p:ext>
            </p:extLst>
          </p:nvPr>
        </p:nvGraphicFramePr>
        <p:xfrm>
          <a:off x="1561099" y="2658273"/>
          <a:ext cx="9604375" cy="1983935"/>
        </p:xfrm>
        <a:graphic>
          <a:graphicData uri="http://schemas.openxmlformats.org/drawingml/2006/table">
            <a:tbl>
              <a:tblPr>
                <a:tableStyleId>{5C22544A-7EE6-4342-B048-85BDC9FD1C3A}</a:tableStyleId>
              </a:tblPr>
              <a:tblGrid>
                <a:gridCol w="1657082">
                  <a:extLst>
                    <a:ext uri="{9D8B030D-6E8A-4147-A177-3AD203B41FA5}">
                      <a16:colId xmlns:a16="http://schemas.microsoft.com/office/drawing/2014/main" val="4017486745"/>
                    </a:ext>
                  </a:extLst>
                </a:gridCol>
                <a:gridCol w="2838971">
                  <a:extLst>
                    <a:ext uri="{9D8B030D-6E8A-4147-A177-3AD203B41FA5}">
                      <a16:colId xmlns:a16="http://schemas.microsoft.com/office/drawing/2014/main" val="4118096438"/>
                    </a:ext>
                  </a:extLst>
                </a:gridCol>
                <a:gridCol w="2302857">
                  <a:extLst>
                    <a:ext uri="{9D8B030D-6E8A-4147-A177-3AD203B41FA5}">
                      <a16:colId xmlns:a16="http://schemas.microsoft.com/office/drawing/2014/main" val="3619551394"/>
                    </a:ext>
                  </a:extLst>
                </a:gridCol>
                <a:gridCol w="2805465">
                  <a:extLst>
                    <a:ext uri="{9D8B030D-6E8A-4147-A177-3AD203B41FA5}">
                      <a16:colId xmlns:a16="http://schemas.microsoft.com/office/drawing/2014/main" val="1762161897"/>
                    </a:ext>
                  </a:extLst>
                </a:gridCol>
              </a:tblGrid>
              <a:tr h="601868">
                <a:tc>
                  <a:txBody>
                    <a:bodyPr/>
                    <a:lstStyle/>
                    <a:p>
                      <a:pPr algn="l" fontAlgn="b"/>
                      <a:r>
                        <a:rPr lang="en-US" sz="1900" u="none" strike="noStrike">
                          <a:effectLst/>
                        </a:rPr>
                        <a:t>Name : -</a:t>
                      </a:r>
                      <a:endParaRPr lang="en-US" sz="1900" b="1" i="0" u="none" strike="noStrike">
                        <a:solidFill>
                          <a:srgbClr val="000000"/>
                        </a:solidFill>
                        <a:effectLst/>
                        <a:latin typeface="Gill Sans MT" panose="020B0502020104020203" pitchFamily="34" charset="0"/>
                      </a:endParaRPr>
                    </a:p>
                  </a:txBody>
                  <a:tcPr marL="9141" marR="9141" marT="9141" marB="0" anchor="b"/>
                </a:tc>
                <a:tc>
                  <a:txBody>
                    <a:bodyPr/>
                    <a:lstStyle/>
                    <a:p>
                      <a:pPr algn="l" fontAlgn="b"/>
                      <a:r>
                        <a:rPr lang="en-US" sz="1900" u="none" strike="noStrike">
                          <a:effectLst/>
                        </a:rPr>
                        <a:t>CA Milin Shah</a:t>
                      </a:r>
                      <a:endParaRPr lang="en-US" sz="1900" b="1" i="0" u="none" strike="noStrike">
                        <a:solidFill>
                          <a:srgbClr val="000000"/>
                        </a:solidFill>
                        <a:effectLst/>
                        <a:latin typeface="Gill Sans MT" panose="020B0502020104020203" pitchFamily="34" charset="0"/>
                      </a:endParaRPr>
                    </a:p>
                  </a:txBody>
                  <a:tcPr marL="9141" marR="9141" marT="9141" marB="0" anchor="b"/>
                </a:tc>
                <a:tc>
                  <a:txBody>
                    <a:bodyPr/>
                    <a:lstStyle/>
                    <a:p>
                      <a:pPr algn="l" fontAlgn="b"/>
                      <a:r>
                        <a:rPr lang="en-US" sz="1900" u="none" strike="noStrike">
                          <a:effectLst/>
                        </a:rPr>
                        <a:t>CA Jinal Ruparel</a:t>
                      </a:r>
                      <a:endParaRPr lang="en-US" sz="1900" b="1" i="0" u="none" strike="noStrike">
                        <a:solidFill>
                          <a:srgbClr val="000000"/>
                        </a:solidFill>
                        <a:effectLst/>
                        <a:latin typeface="Gill Sans MT" panose="020B0502020104020203" pitchFamily="34" charset="0"/>
                      </a:endParaRPr>
                    </a:p>
                  </a:txBody>
                  <a:tcPr marL="9141" marR="9141" marT="9141" marB="0" anchor="b"/>
                </a:tc>
                <a:tc>
                  <a:txBody>
                    <a:bodyPr/>
                    <a:lstStyle/>
                    <a:p>
                      <a:pPr algn="l" fontAlgn="b"/>
                      <a:r>
                        <a:rPr lang="en-US" sz="1900" u="none" strike="noStrike">
                          <a:effectLst/>
                        </a:rPr>
                        <a:t>Ketan Gada</a:t>
                      </a:r>
                      <a:endParaRPr lang="en-US" sz="1900" b="1" i="0" u="none" strike="noStrike">
                        <a:solidFill>
                          <a:srgbClr val="000000"/>
                        </a:solidFill>
                        <a:effectLst/>
                        <a:latin typeface="Gill Sans MT" panose="020B0502020104020203" pitchFamily="34" charset="0"/>
                      </a:endParaRPr>
                    </a:p>
                  </a:txBody>
                  <a:tcPr marL="9141" marR="9141" marT="9141" marB="0" anchor="b"/>
                </a:tc>
                <a:extLst>
                  <a:ext uri="{0D108BD9-81ED-4DB2-BD59-A6C34878D82A}">
                    <a16:rowId xmlns:a16="http://schemas.microsoft.com/office/drawing/2014/main" val="3752988629"/>
                  </a:ext>
                </a:extLst>
              </a:tr>
              <a:tr h="456974">
                <a:tc>
                  <a:txBody>
                    <a:bodyPr/>
                    <a:lstStyle/>
                    <a:p>
                      <a:pPr algn="l" fontAlgn="b"/>
                      <a:r>
                        <a:rPr lang="en-US" sz="1900" u="none" strike="noStrike">
                          <a:effectLst/>
                        </a:rPr>
                        <a:t>Ph No.</a:t>
                      </a:r>
                      <a:endParaRPr lang="en-US" sz="1900" b="1" i="0" u="none" strike="noStrike">
                        <a:solidFill>
                          <a:srgbClr val="000000"/>
                        </a:solidFill>
                        <a:effectLst/>
                        <a:latin typeface="Gill Sans MT" panose="020B0502020104020203" pitchFamily="34" charset="0"/>
                      </a:endParaRPr>
                    </a:p>
                  </a:txBody>
                  <a:tcPr marL="9141" marR="9141" marT="9141" marB="0" anchor="b"/>
                </a:tc>
                <a:tc>
                  <a:txBody>
                    <a:bodyPr/>
                    <a:lstStyle/>
                    <a:p>
                      <a:pPr algn="l" fontAlgn="b"/>
                      <a:r>
                        <a:rPr lang="en-US" sz="1900" u="none" strike="noStrike">
                          <a:effectLst/>
                        </a:rPr>
                        <a:t>9768 961 561</a:t>
                      </a:r>
                      <a:endParaRPr lang="en-US" sz="1900" b="0" i="0" u="none" strike="noStrike">
                        <a:solidFill>
                          <a:srgbClr val="000000"/>
                        </a:solidFill>
                        <a:effectLst/>
                        <a:latin typeface="Gill Sans MT" panose="020B0502020104020203" pitchFamily="34" charset="0"/>
                      </a:endParaRPr>
                    </a:p>
                  </a:txBody>
                  <a:tcPr marL="9141" marR="9141" marT="9141" marB="0" anchor="b"/>
                </a:tc>
                <a:tc>
                  <a:txBody>
                    <a:bodyPr/>
                    <a:lstStyle/>
                    <a:p>
                      <a:pPr algn="l" fontAlgn="b"/>
                      <a:r>
                        <a:rPr lang="en-US" sz="1900" u="none" strike="noStrike">
                          <a:effectLst/>
                        </a:rPr>
                        <a:t>9699 544 209</a:t>
                      </a:r>
                      <a:endParaRPr lang="en-US" sz="1900" b="0" i="0" u="none" strike="noStrike">
                        <a:solidFill>
                          <a:srgbClr val="000000"/>
                        </a:solidFill>
                        <a:effectLst/>
                        <a:latin typeface="Gill Sans MT" panose="020B0502020104020203" pitchFamily="34" charset="0"/>
                      </a:endParaRPr>
                    </a:p>
                  </a:txBody>
                  <a:tcPr marL="9141" marR="9141" marT="9141" marB="0" anchor="b"/>
                </a:tc>
                <a:tc>
                  <a:txBody>
                    <a:bodyPr/>
                    <a:lstStyle/>
                    <a:p>
                      <a:pPr algn="l" fontAlgn="b"/>
                      <a:r>
                        <a:rPr lang="en-US" sz="1900" u="none" strike="noStrike">
                          <a:effectLst/>
                        </a:rPr>
                        <a:t>9820 672 539</a:t>
                      </a:r>
                      <a:endParaRPr lang="en-US" sz="1900" b="0" i="0" u="none" strike="noStrike">
                        <a:solidFill>
                          <a:srgbClr val="000000"/>
                        </a:solidFill>
                        <a:effectLst/>
                        <a:latin typeface="Gill Sans MT" panose="020B0502020104020203" pitchFamily="34" charset="0"/>
                      </a:endParaRPr>
                    </a:p>
                  </a:txBody>
                  <a:tcPr marL="9141" marR="9141" marT="9141" marB="0" anchor="b"/>
                </a:tc>
                <a:extLst>
                  <a:ext uri="{0D108BD9-81ED-4DB2-BD59-A6C34878D82A}">
                    <a16:rowId xmlns:a16="http://schemas.microsoft.com/office/drawing/2014/main" val="3100024409"/>
                  </a:ext>
                </a:extLst>
              </a:tr>
              <a:tr h="456974">
                <a:tc>
                  <a:txBody>
                    <a:bodyPr/>
                    <a:lstStyle/>
                    <a:p>
                      <a:pPr algn="l" fontAlgn="b"/>
                      <a:r>
                        <a:rPr lang="en-US" sz="1900" u="none" strike="noStrike">
                          <a:effectLst/>
                        </a:rPr>
                        <a:t>Email Id</a:t>
                      </a:r>
                      <a:endParaRPr lang="en-US" sz="1900" b="1" i="0" u="none" strike="noStrike">
                        <a:solidFill>
                          <a:srgbClr val="000000"/>
                        </a:solidFill>
                        <a:effectLst/>
                        <a:latin typeface="Gill Sans MT" panose="020B0502020104020203" pitchFamily="34" charset="0"/>
                      </a:endParaRPr>
                    </a:p>
                  </a:txBody>
                  <a:tcPr marL="9141" marR="9141" marT="9141" marB="0" anchor="b"/>
                </a:tc>
                <a:tc>
                  <a:txBody>
                    <a:bodyPr/>
                    <a:lstStyle/>
                    <a:p>
                      <a:pPr algn="l" fontAlgn="b"/>
                      <a:r>
                        <a:rPr lang="en-US" sz="1900" u="none" strike="noStrike">
                          <a:effectLst/>
                          <a:hlinkClick r:id="rId3"/>
                        </a:rPr>
                        <a:t>topgstexperts@gmail.com</a:t>
                      </a:r>
                      <a:endParaRPr lang="en-US" sz="1900" b="0" i="0" u="none" strike="noStrike">
                        <a:solidFill>
                          <a:srgbClr val="0563C1"/>
                        </a:solidFill>
                        <a:effectLst/>
                        <a:latin typeface="Gill Sans MT" panose="020B0502020104020203" pitchFamily="34" charset="0"/>
                      </a:endParaRPr>
                    </a:p>
                  </a:txBody>
                  <a:tcPr marL="9141" marR="9141" marT="9141" marB="0" anchor="b"/>
                </a:tc>
                <a:tc>
                  <a:txBody>
                    <a:bodyPr/>
                    <a:lstStyle/>
                    <a:p>
                      <a:pPr algn="l" fontAlgn="b"/>
                      <a:r>
                        <a:rPr lang="en-US" sz="1900" u="none" strike="noStrike">
                          <a:effectLst/>
                          <a:hlinkClick r:id="rId4"/>
                        </a:rPr>
                        <a:t>cajinal@gmail.com</a:t>
                      </a:r>
                      <a:endParaRPr lang="en-US" sz="1900" b="0" i="0" u="none" strike="noStrike">
                        <a:solidFill>
                          <a:srgbClr val="0563C1"/>
                        </a:solidFill>
                        <a:effectLst/>
                        <a:latin typeface="Gill Sans MT" panose="020B0502020104020203" pitchFamily="34" charset="0"/>
                      </a:endParaRPr>
                    </a:p>
                  </a:txBody>
                  <a:tcPr marL="9141" marR="9141" marT="9141" marB="0" anchor="b"/>
                </a:tc>
                <a:tc>
                  <a:txBody>
                    <a:bodyPr/>
                    <a:lstStyle/>
                    <a:p>
                      <a:pPr algn="l" fontAlgn="b"/>
                      <a:r>
                        <a:rPr lang="en-US" sz="1900" u="none" strike="noStrike">
                          <a:effectLst/>
                          <a:hlinkClick r:id="rId5"/>
                        </a:rPr>
                        <a:t>ketan_labela@yahoo.com</a:t>
                      </a:r>
                      <a:endParaRPr lang="en-US" sz="1900" b="0" i="0" u="none" strike="noStrike">
                        <a:solidFill>
                          <a:srgbClr val="0563C1"/>
                        </a:solidFill>
                        <a:effectLst/>
                        <a:latin typeface="Gill Sans MT" panose="020B0502020104020203" pitchFamily="34" charset="0"/>
                      </a:endParaRPr>
                    </a:p>
                  </a:txBody>
                  <a:tcPr marL="9141" marR="9141" marT="9141" marB="0" anchor="b"/>
                </a:tc>
                <a:extLst>
                  <a:ext uri="{0D108BD9-81ED-4DB2-BD59-A6C34878D82A}">
                    <a16:rowId xmlns:a16="http://schemas.microsoft.com/office/drawing/2014/main" val="3748020689"/>
                  </a:ext>
                </a:extLst>
              </a:tr>
              <a:tr h="468119">
                <a:tc>
                  <a:txBody>
                    <a:bodyPr/>
                    <a:lstStyle/>
                    <a:p>
                      <a:pPr algn="l" fontAlgn="b"/>
                      <a:r>
                        <a:rPr lang="en-US" sz="1900" u="none" strike="noStrike">
                          <a:effectLst/>
                        </a:rPr>
                        <a:t>Web address</a:t>
                      </a:r>
                      <a:endParaRPr lang="en-US" sz="1900" b="1" i="0" u="none" strike="noStrike">
                        <a:solidFill>
                          <a:srgbClr val="000000"/>
                        </a:solidFill>
                        <a:effectLst/>
                        <a:latin typeface="Gill Sans MT" panose="020B0502020104020203" pitchFamily="34" charset="0"/>
                      </a:endParaRPr>
                    </a:p>
                  </a:txBody>
                  <a:tcPr marL="9141" marR="9141" marT="9141" marB="0" anchor="b"/>
                </a:tc>
                <a:tc gridSpan="3">
                  <a:txBody>
                    <a:bodyPr/>
                    <a:lstStyle/>
                    <a:p>
                      <a:pPr algn="ctr" fontAlgn="b"/>
                      <a:r>
                        <a:rPr lang="en-US" sz="1900" u="sng" strike="noStrike" dirty="0">
                          <a:effectLst/>
                          <a:hlinkClick r:id="rId6"/>
                        </a:rPr>
                        <a:t>www.topgstexperts@gmail.com</a:t>
                      </a:r>
                      <a:endParaRPr lang="en-US" sz="1900" b="0" i="0" u="sng" strike="noStrike" dirty="0">
                        <a:solidFill>
                          <a:srgbClr val="0563C1"/>
                        </a:solidFill>
                        <a:effectLst/>
                        <a:latin typeface="Gill Sans MT" panose="020B0502020104020203" pitchFamily="34" charset="0"/>
                      </a:endParaRPr>
                    </a:p>
                  </a:txBody>
                  <a:tcPr marL="9141" marR="9141" marT="9141"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3416975"/>
                  </a:ext>
                </a:extLst>
              </a:tr>
            </a:tbl>
          </a:graphicData>
        </a:graphic>
      </p:graphicFrame>
    </p:spTree>
    <p:extLst>
      <p:ext uri="{BB962C8B-B14F-4D97-AF65-F5344CB8AC3E}">
        <p14:creationId xmlns:p14="http://schemas.microsoft.com/office/powerpoint/2010/main" val="258796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191" y="804163"/>
            <a:ext cx="9607661" cy="644809"/>
          </a:xfrm>
        </p:spPr>
        <p:txBody>
          <a:bodyPr/>
          <a:lstStyle/>
          <a:p>
            <a:r>
              <a:rPr lang="en-US" cap="none" dirty="0">
                <a:ln w="0"/>
                <a:solidFill>
                  <a:schemeClr val="accent1"/>
                </a:solidFill>
                <a:effectLst>
                  <a:outerShdw blurRad="38100" dist="25400" dir="5400000" algn="ctr" rotWithShape="0">
                    <a:srgbClr val="6E747A">
                      <a:alpha val="43000"/>
                    </a:srgbClr>
                  </a:outerShdw>
                </a:effectLst>
              </a:rPr>
              <a:t>Why GST is Necessary ?.</a:t>
            </a:r>
          </a:p>
        </p:txBody>
      </p:sp>
      <p:sp>
        <p:nvSpPr>
          <p:cNvPr id="6" name="Text Placeholder 5"/>
          <p:cNvSpPr>
            <a:spLocks noGrp="1"/>
          </p:cNvSpPr>
          <p:nvPr>
            <p:ph type="body" idx="1"/>
          </p:nvPr>
        </p:nvSpPr>
        <p:spPr>
          <a:xfrm>
            <a:off x="478302" y="1885071"/>
            <a:ext cx="5614042" cy="470433"/>
          </a:xfrm>
        </p:spPr>
        <p:txBody>
          <a:bodyPr/>
          <a:lstStyle/>
          <a:p>
            <a:r>
              <a:rPr lang="en-US" dirty="0"/>
              <a:t>Issue in existing tax regime</a:t>
            </a:r>
          </a:p>
        </p:txBody>
      </p:sp>
      <p:sp>
        <p:nvSpPr>
          <p:cNvPr id="7" name="Content Placeholder 6"/>
          <p:cNvSpPr>
            <a:spLocks noGrp="1"/>
          </p:cNvSpPr>
          <p:nvPr>
            <p:ph sz="half" idx="2"/>
          </p:nvPr>
        </p:nvSpPr>
        <p:spPr>
          <a:xfrm>
            <a:off x="0" y="2253136"/>
            <a:ext cx="5233182" cy="3852242"/>
          </a:xfrm>
        </p:spPr>
        <p:txBody>
          <a:bodyPr>
            <a:normAutofit lnSpcReduction="10000"/>
          </a:bodyPr>
          <a:lstStyle/>
          <a:p>
            <a:r>
              <a:rPr lang="en-US" dirty="0"/>
              <a:t>Cascading Effect _ Means tax on tax</a:t>
            </a:r>
          </a:p>
          <a:p>
            <a:r>
              <a:rPr lang="en-US" dirty="0"/>
              <a:t>Multiple tax leads increase in compliance cost</a:t>
            </a:r>
          </a:p>
          <a:p>
            <a:r>
              <a:rPr lang="en-US" dirty="0"/>
              <a:t>Due to heavy cost exporters are not able to compete with world</a:t>
            </a:r>
          </a:p>
          <a:p>
            <a:r>
              <a:rPr lang="en-US" dirty="0"/>
              <a:t>Was Difficult to curb black money”&amp; Corruption</a:t>
            </a:r>
          </a:p>
          <a:p>
            <a:r>
              <a:rPr lang="en-US" dirty="0"/>
              <a:t>Inefficient dispute resolution system in the current indirect tax regime ( SEZ- Export Zone better in China)</a:t>
            </a:r>
          </a:p>
          <a:p>
            <a:endParaRPr lang="en-US" dirty="0"/>
          </a:p>
          <a:p>
            <a:endParaRPr lang="en-US" dirty="0"/>
          </a:p>
          <a:p>
            <a:endParaRPr lang="en-US" dirty="0"/>
          </a:p>
          <a:p>
            <a:endParaRPr lang="en-US" dirty="0"/>
          </a:p>
          <a:p>
            <a:endParaRPr lang="en-US" dirty="0"/>
          </a:p>
        </p:txBody>
      </p:sp>
      <p:sp>
        <p:nvSpPr>
          <p:cNvPr id="8" name="Text Placeholder 7"/>
          <p:cNvSpPr>
            <a:spLocks noGrp="1"/>
          </p:cNvSpPr>
          <p:nvPr>
            <p:ph type="body" sz="quarter" idx="3"/>
          </p:nvPr>
        </p:nvSpPr>
        <p:spPr>
          <a:xfrm>
            <a:off x="6251021" y="1885071"/>
            <a:ext cx="5641145" cy="466979"/>
          </a:xfrm>
        </p:spPr>
        <p:txBody>
          <a:bodyPr/>
          <a:lstStyle/>
          <a:p>
            <a:r>
              <a:rPr lang="en-US" dirty="0"/>
              <a:t>GST tax System_ benefit</a:t>
            </a:r>
          </a:p>
        </p:txBody>
      </p:sp>
      <p:sp>
        <p:nvSpPr>
          <p:cNvPr id="9" name="Content Placeholder 8"/>
          <p:cNvSpPr>
            <a:spLocks noGrp="1"/>
          </p:cNvSpPr>
          <p:nvPr>
            <p:ph sz="quarter" idx="4"/>
          </p:nvPr>
        </p:nvSpPr>
        <p:spPr>
          <a:xfrm>
            <a:off x="5233182" y="2253136"/>
            <a:ext cx="6958817" cy="3852242"/>
          </a:xfrm>
        </p:spPr>
        <p:txBody>
          <a:bodyPr>
            <a:normAutofit fontScale="77500" lnSpcReduction="20000"/>
          </a:bodyPr>
          <a:lstStyle/>
          <a:p>
            <a:r>
              <a:rPr lang="en-US" sz="2600" dirty="0"/>
              <a:t>All Major Indirect Taxes are subsumed into one Tax. Saving in compliance &amp; procedural cost for businessman as well for government</a:t>
            </a:r>
          </a:p>
          <a:p>
            <a:r>
              <a:rPr lang="en-US" sz="2600" dirty="0"/>
              <a:t>Free flow of Input Tax credit means no cascading effect _ Tax on Tax</a:t>
            </a:r>
          </a:p>
          <a:p>
            <a:r>
              <a:rPr lang="en-US" sz="2600" dirty="0"/>
              <a:t>Transparency in Tax flow ( Everything will be online through GSTN)eventually help to curb black money &amp; corruption</a:t>
            </a:r>
          </a:p>
          <a:p>
            <a:r>
              <a:rPr lang="en-US" sz="2600" dirty="0"/>
              <a:t>Effective dispute resolution system will attract foreign investor</a:t>
            </a:r>
          </a:p>
          <a:p>
            <a:r>
              <a:rPr lang="en-US" sz="2600" dirty="0"/>
              <a:t>Indian market will be more competitive with the world</a:t>
            </a:r>
          </a:p>
          <a:p>
            <a:r>
              <a:rPr lang="en-US" sz="2600" dirty="0"/>
              <a:t>Overall Growth in economy</a:t>
            </a:r>
          </a:p>
          <a:p>
            <a:endParaRPr lang="en-US" dirty="0"/>
          </a:p>
          <a:p>
            <a:endParaRPr lang="en-US" dirty="0"/>
          </a:p>
        </p:txBody>
      </p:sp>
      <p:pic>
        <p:nvPicPr>
          <p:cNvPr id="3" name="Picture 2"/>
          <p:cNvPicPr>
            <a:picLocks noChangeAspect="1"/>
          </p:cNvPicPr>
          <p:nvPr/>
        </p:nvPicPr>
        <p:blipFill>
          <a:blip r:embed="rId2"/>
          <a:stretch>
            <a:fillRect/>
          </a:stretch>
        </p:blipFill>
        <p:spPr>
          <a:xfrm>
            <a:off x="9381499" y="0"/>
            <a:ext cx="2810500" cy="932769"/>
          </a:xfrm>
          <a:prstGeom prst="rect">
            <a:avLst/>
          </a:prstGeom>
        </p:spPr>
      </p:pic>
    </p:spTree>
    <p:extLst>
      <p:ext uri="{BB962C8B-B14F-4D97-AF65-F5344CB8AC3E}">
        <p14:creationId xmlns:p14="http://schemas.microsoft.com/office/powerpoint/2010/main" val="191443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 calcmode="lin" valueType="num">
                                      <p:cBhvr additive="base">
                                        <p:cTn id="4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additive="base">
                                        <p:cTn id="5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1" end="1"/>
                                            </p:txEl>
                                          </p:spTgt>
                                        </p:tgtEl>
                                        <p:attrNameLst>
                                          <p:attrName>style.visibility</p:attrName>
                                        </p:attrNameLst>
                                      </p:cBhvr>
                                      <p:to>
                                        <p:strVal val="visible"/>
                                      </p:to>
                                    </p:set>
                                    <p:anim calcmode="lin" valueType="num">
                                      <p:cBhvr additive="base">
                                        <p:cTn id="6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
                                            <p:txEl>
                                              <p:pRg st="2" end="2"/>
                                            </p:txEl>
                                          </p:spTgt>
                                        </p:tgtEl>
                                        <p:attrNameLst>
                                          <p:attrName>style.visibility</p:attrName>
                                        </p:attrNameLst>
                                      </p:cBhvr>
                                      <p:to>
                                        <p:strVal val="visible"/>
                                      </p:to>
                                    </p:set>
                                    <p:anim calcmode="lin" valueType="num">
                                      <p:cBhvr additive="base">
                                        <p:cTn id="6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9">
                                            <p:txEl>
                                              <p:pRg st="3" end="3"/>
                                            </p:txEl>
                                          </p:spTgt>
                                        </p:tgtEl>
                                        <p:attrNameLst>
                                          <p:attrName>style.visibility</p:attrName>
                                        </p:attrNameLst>
                                      </p:cBhvr>
                                      <p:to>
                                        <p:strVal val="visible"/>
                                      </p:to>
                                    </p:set>
                                    <p:anim calcmode="lin" valueType="num">
                                      <p:cBhvr additive="base">
                                        <p:cTn id="7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9">
                                            <p:txEl>
                                              <p:pRg st="4" end="4"/>
                                            </p:txEl>
                                          </p:spTgt>
                                        </p:tgtEl>
                                        <p:attrNameLst>
                                          <p:attrName>style.visibility</p:attrName>
                                        </p:attrNameLst>
                                      </p:cBhvr>
                                      <p:to>
                                        <p:strVal val="visible"/>
                                      </p:to>
                                    </p:set>
                                    <p:anim calcmode="lin" valueType="num">
                                      <p:cBhvr additive="base">
                                        <p:cTn id="7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9">
                                            <p:txEl>
                                              <p:pRg st="5" end="5"/>
                                            </p:txEl>
                                          </p:spTgt>
                                        </p:tgtEl>
                                        <p:attrNameLst>
                                          <p:attrName>style.visibility</p:attrName>
                                        </p:attrNameLst>
                                      </p:cBhvr>
                                      <p:to>
                                        <p:strVal val="visible"/>
                                      </p:to>
                                    </p:set>
                                    <p:anim calcmode="lin" valueType="num">
                                      <p:cBhvr additive="base">
                                        <p:cTn id="8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20"/>
            <a:ext cx="9603275" cy="700724"/>
          </a:xfrm>
        </p:spPr>
        <p:txBody>
          <a:bodyPr>
            <a:normAutofit/>
          </a:bodyPr>
          <a:lstStyle/>
          <a:p>
            <a:r>
              <a:rPr lang="en-US" sz="4000" cap="none" dirty="0">
                <a:ln w="0"/>
                <a:solidFill>
                  <a:schemeClr val="accent1"/>
                </a:solidFill>
                <a:effectLst>
                  <a:outerShdw blurRad="38100" dist="25400" dir="5400000" algn="ctr" rotWithShape="0">
                    <a:srgbClr val="6E747A">
                      <a:alpha val="43000"/>
                    </a:srgbClr>
                  </a:outerShdw>
                </a:effectLst>
              </a:rPr>
              <a:t>GST Bill Finalized &amp; Input credit system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2680898"/>
              </p:ext>
            </p:extLst>
          </p:nvPr>
        </p:nvGraphicFramePr>
        <p:xfrm>
          <a:off x="1450975" y="2016124"/>
          <a:ext cx="9604375" cy="3793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9383151" y="-5704"/>
            <a:ext cx="2808849" cy="934172"/>
          </a:xfrm>
          <a:prstGeom prst="rect">
            <a:avLst/>
          </a:prstGeom>
        </p:spPr>
      </p:pic>
      <p:pic>
        <p:nvPicPr>
          <p:cNvPr id="3" name="Picture 2"/>
          <p:cNvPicPr>
            <a:picLocks noChangeAspect="1"/>
          </p:cNvPicPr>
          <p:nvPr/>
        </p:nvPicPr>
        <p:blipFill>
          <a:blip r:embed="rId8"/>
          <a:stretch>
            <a:fillRect/>
          </a:stretch>
        </p:blipFill>
        <p:spPr>
          <a:xfrm>
            <a:off x="402537" y="5553903"/>
            <a:ext cx="6181880" cy="512108"/>
          </a:xfrm>
          <a:prstGeom prst="rect">
            <a:avLst/>
          </a:prstGeom>
        </p:spPr>
      </p:pic>
    </p:spTree>
    <p:extLst>
      <p:ext uri="{BB962C8B-B14F-4D97-AF65-F5344CB8AC3E}">
        <p14:creationId xmlns:p14="http://schemas.microsoft.com/office/powerpoint/2010/main" val="159168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1985674" cy="6063175"/>
          </a:xfrm>
          <a:prstGeom prst="rect">
            <a:avLst/>
          </a:prstGeom>
        </p:spPr>
      </p:pic>
    </p:spTree>
    <p:extLst>
      <p:ext uri="{BB962C8B-B14F-4D97-AF65-F5344CB8AC3E}">
        <p14:creationId xmlns:p14="http://schemas.microsoft.com/office/powerpoint/2010/main" val="909288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10213"/>
          </a:xfrm>
        </p:spPr>
        <p:txBody>
          <a:bodyPr/>
          <a:lstStyle/>
          <a:p>
            <a:r>
              <a:rPr lang="en-US" cap="none" dirty="0">
                <a:ln w="0"/>
                <a:solidFill>
                  <a:schemeClr val="accent1"/>
                </a:solidFill>
                <a:effectLst>
                  <a:outerShdw blurRad="38100" dist="25400" dir="5400000" algn="ctr" rotWithShape="0">
                    <a:srgbClr val="6E747A">
                      <a:alpha val="43000"/>
                    </a:srgbClr>
                  </a:outerShdw>
                </a:effectLst>
              </a:rPr>
              <a:t>GST RATES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5147729"/>
              </p:ext>
            </p:extLst>
          </p:nvPr>
        </p:nvGraphicFramePr>
        <p:xfrm>
          <a:off x="1450480" y="2034760"/>
          <a:ext cx="9226898" cy="3662653"/>
        </p:xfrm>
        <a:graphic>
          <a:graphicData uri="http://schemas.openxmlformats.org/drawingml/2006/table">
            <a:tbl>
              <a:tblPr/>
              <a:tblGrid>
                <a:gridCol w="2147404">
                  <a:extLst>
                    <a:ext uri="{9D8B030D-6E8A-4147-A177-3AD203B41FA5}">
                      <a16:colId xmlns:a16="http://schemas.microsoft.com/office/drawing/2014/main" val="964361507"/>
                    </a:ext>
                  </a:extLst>
                </a:gridCol>
                <a:gridCol w="2608356">
                  <a:extLst>
                    <a:ext uri="{9D8B030D-6E8A-4147-A177-3AD203B41FA5}">
                      <a16:colId xmlns:a16="http://schemas.microsoft.com/office/drawing/2014/main" val="2484696576"/>
                    </a:ext>
                  </a:extLst>
                </a:gridCol>
                <a:gridCol w="4471138">
                  <a:extLst>
                    <a:ext uri="{9D8B030D-6E8A-4147-A177-3AD203B41FA5}">
                      <a16:colId xmlns:a16="http://schemas.microsoft.com/office/drawing/2014/main" val="2215780367"/>
                    </a:ext>
                  </a:extLst>
                </a:gridCol>
              </a:tblGrid>
              <a:tr h="542615">
                <a:tc>
                  <a:txBody>
                    <a:bodyPr/>
                    <a:lstStyle/>
                    <a:p>
                      <a:pPr algn="l"/>
                      <a:r>
                        <a:rPr lang="en-US" sz="1600" b="1" dirty="0">
                          <a:effectLst/>
                        </a:rPr>
                        <a:t>Sr. No.</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tc>
                  <a:txBody>
                    <a:bodyPr/>
                    <a:lstStyle/>
                    <a:p>
                      <a:pPr algn="l"/>
                      <a:r>
                        <a:rPr lang="en-US" sz="1600" b="1">
                          <a:effectLst/>
                        </a:rPr>
                        <a:t>Rate</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tc>
                  <a:txBody>
                    <a:bodyPr/>
                    <a:lstStyle/>
                    <a:p>
                      <a:pPr algn="l"/>
                      <a:r>
                        <a:rPr lang="en-US" sz="1600" b="1" dirty="0">
                          <a:effectLst/>
                        </a:rPr>
                        <a:t>Description</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extLst>
                  <a:ext uri="{0D108BD9-81ED-4DB2-BD59-A6C34878D82A}">
                    <a16:rowId xmlns:a16="http://schemas.microsoft.com/office/drawing/2014/main" val="3563280371"/>
                  </a:ext>
                </a:extLst>
              </a:tr>
              <a:tr h="542615">
                <a:tc>
                  <a:txBody>
                    <a:bodyPr/>
                    <a:lstStyle/>
                    <a:p>
                      <a:r>
                        <a:rPr lang="en-US" sz="1600">
                          <a:effectLst/>
                        </a:rPr>
                        <a:t>1</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tc>
                  <a:txBody>
                    <a:bodyPr/>
                    <a:lstStyle/>
                    <a:p>
                      <a:r>
                        <a:rPr lang="en-US" sz="1600">
                          <a:effectLst/>
                        </a:rPr>
                        <a:t>0%</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tc>
                  <a:txBody>
                    <a:bodyPr/>
                    <a:lstStyle/>
                    <a:p>
                      <a:r>
                        <a:rPr lang="en-US" sz="1600">
                          <a:effectLst/>
                        </a:rPr>
                        <a:t>Essential items including food</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extLst>
                  <a:ext uri="{0D108BD9-81ED-4DB2-BD59-A6C34878D82A}">
                    <a16:rowId xmlns:a16="http://schemas.microsoft.com/office/drawing/2014/main" val="3929568591"/>
                  </a:ext>
                </a:extLst>
              </a:tr>
              <a:tr h="542615">
                <a:tc>
                  <a:txBody>
                    <a:bodyPr/>
                    <a:lstStyle/>
                    <a:p>
                      <a:r>
                        <a:rPr lang="en-US" sz="1600">
                          <a:effectLst/>
                        </a:rPr>
                        <a:t>2</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tc>
                  <a:txBody>
                    <a:bodyPr/>
                    <a:lstStyle/>
                    <a:p>
                      <a:r>
                        <a:rPr lang="en-US" sz="1600">
                          <a:effectLst/>
                        </a:rPr>
                        <a:t>5%</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tc>
                  <a:txBody>
                    <a:bodyPr/>
                    <a:lstStyle/>
                    <a:p>
                      <a:r>
                        <a:rPr lang="en-US" sz="1600">
                          <a:effectLst/>
                        </a:rPr>
                        <a:t>Common usage items</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extLst>
                  <a:ext uri="{0D108BD9-81ED-4DB2-BD59-A6C34878D82A}">
                    <a16:rowId xmlns:a16="http://schemas.microsoft.com/office/drawing/2014/main" val="2007026731"/>
                  </a:ext>
                </a:extLst>
              </a:tr>
              <a:tr h="542615">
                <a:tc>
                  <a:txBody>
                    <a:bodyPr/>
                    <a:lstStyle/>
                    <a:p>
                      <a:r>
                        <a:rPr lang="en-US" sz="1600">
                          <a:effectLst/>
                        </a:rPr>
                        <a:t>3</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tc>
                  <a:txBody>
                    <a:bodyPr/>
                    <a:lstStyle/>
                    <a:p>
                      <a:r>
                        <a:rPr lang="en-US" sz="1600">
                          <a:effectLst/>
                        </a:rPr>
                        <a:t>12% and 18%</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tc>
                  <a:txBody>
                    <a:bodyPr/>
                    <a:lstStyle/>
                    <a:p>
                      <a:r>
                        <a:rPr lang="en-US" sz="1600">
                          <a:effectLst/>
                        </a:rPr>
                        <a:t>Standard Rates</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extLst>
                  <a:ext uri="{0D108BD9-81ED-4DB2-BD59-A6C34878D82A}">
                    <a16:rowId xmlns:a16="http://schemas.microsoft.com/office/drawing/2014/main" val="1590287509"/>
                  </a:ext>
                </a:extLst>
              </a:tr>
              <a:tr h="949578">
                <a:tc>
                  <a:txBody>
                    <a:bodyPr/>
                    <a:lstStyle/>
                    <a:p>
                      <a:r>
                        <a:rPr lang="en-US" sz="1600">
                          <a:effectLst/>
                        </a:rPr>
                        <a:t>4</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tc>
                  <a:txBody>
                    <a:bodyPr/>
                    <a:lstStyle/>
                    <a:p>
                      <a:r>
                        <a:rPr lang="en-US" sz="1600">
                          <a:effectLst/>
                        </a:rPr>
                        <a:t>28%</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tc>
                  <a:txBody>
                    <a:bodyPr/>
                    <a:lstStyle/>
                    <a:p>
                      <a:r>
                        <a:rPr lang="en-US" sz="1600">
                          <a:effectLst/>
                        </a:rPr>
                        <a:t>Items which are Currently taxable with (30-31%)</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extLst>
                  <a:ext uri="{0D108BD9-81ED-4DB2-BD59-A6C34878D82A}">
                    <a16:rowId xmlns:a16="http://schemas.microsoft.com/office/drawing/2014/main" val="3360883990"/>
                  </a:ext>
                </a:extLst>
              </a:tr>
              <a:tr h="542615">
                <a:tc>
                  <a:txBody>
                    <a:bodyPr/>
                    <a:lstStyle/>
                    <a:p>
                      <a:r>
                        <a:rPr lang="en-US" sz="1600">
                          <a:effectLst/>
                        </a:rPr>
                        <a:t>5</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tc>
                  <a:txBody>
                    <a:bodyPr/>
                    <a:lstStyle/>
                    <a:p>
                      <a:r>
                        <a:rPr lang="en-US" sz="1600">
                          <a:effectLst/>
                        </a:rPr>
                        <a:t>28% with Cess</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tc>
                  <a:txBody>
                    <a:bodyPr/>
                    <a:lstStyle/>
                    <a:p>
                      <a:r>
                        <a:rPr lang="en-US" sz="1600" dirty="0">
                          <a:effectLst/>
                        </a:rPr>
                        <a:t>Luxury and de-merit Goods</a:t>
                      </a:r>
                    </a:p>
                  </a:txBody>
                  <a:tcPr marL="83215" marR="83215" marT="41607" marB="41607" anchor="ctr">
                    <a:lnL w="9525" cap="flat" cmpd="sng" algn="ctr">
                      <a:solidFill>
                        <a:srgbClr val="E8E7E7"/>
                      </a:solidFill>
                      <a:prstDash val="solid"/>
                      <a:round/>
                      <a:headEnd type="none" w="med" len="med"/>
                      <a:tailEnd type="none" w="med" len="med"/>
                    </a:lnL>
                    <a:lnR w="9525" cap="flat" cmpd="sng" algn="ctr">
                      <a:solidFill>
                        <a:srgbClr val="E8E7E7"/>
                      </a:solidFill>
                      <a:prstDash val="solid"/>
                      <a:round/>
                      <a:headEnd type="none" w="med" len="med"/>
                      <a:tailEnd type="none" w="med" len="med"/>
                    </a:lnR>
                    <a:lnT w="9525" cap="flat" cmpd="sng" algn="ctr">
                      <a:solidFill>
                        <a:srgbClr val="E8E7E7"/>
                      </a:solidFill>
                      <a:prstDash val="solid"/>
                      <a:round/>
                      <a:headEnd type="none" w="med" len="med"/>
                      <a:tailEnd type="none" w="med" len="med"/>
                    </a:lnT>
                    <a:lnB w="9525" cap="flat" cmpd="sng" algn="ctr">
                      <a:solidFill>
                        <a:srgbClr val="E8E7E7"/>
                      </a:solidFill>
                      <a:prstDash val="solid"/>
                      <a:round/>
                      <a:headEnd type="none" w="med" len="med"/>
                      <a:tailEnd type="none" w="med" len="med"/>
                    </a:lnB>
                  </a:tcPr>
                </a:tc>
                <a:extLst>
                  <a:ext uri="{0D108BD9-81ED-4DB2-BD59-A6C34878D82A}">
                    <a16:rowId xmlns:a16="http://schemas.microsoft.com/office/drawing/2014/main" val="2270135323"/>
                  </a:ext>
                </a:extLst>
              </a:tr>
            </a:tbl>
          </a:graphicData>
        </a:graphic>
      </p:graphicFrame>
    </p:spTree>
    <p:extLst>
      <p:ext uri="{BB962C8B-B14F-4D97-AF65-F5344CB8AC3E}">
        <p14:creationId xmlns:p14="http://schemas.microsoft.com/office/powerpoint/2010/main" val="423359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4566" y="382489"/>
            <a:ext cx="10281131" cy="1530718"/>
          </a:xfrm>
        </p:spPr>
        <p:txBody>
          <a:bodyPr/>
          <a:lstStyle/>
          <a:p>
            <a:r>
              <a:rPr lang="en-US" cap="none" dirty="0">
                <a:ln w="0"/>
                <a:solidFill>
                  <a:schemeClr val="accent1"/>
                </a:solidFill>
                <a:effectLst>
                  <a:outerShdw blurRad="38100" dist="25400" dir="5400000" algn="ctr" rotWithShape="0">
                    <a:srgbClr val="6E747A">
                      <a:alpha val="43000"/>
                    </a:srgbClr>
                  </a:outerShdw>
                </a:effectLst>
              </a:rPr>
              <a:t>Important definitions</a:t>
            </a:r>
            <a:br>
              <a:rPr lang="en-US" cap="none" dirty="0">
                <a:ln w="0"/>
                <a:solidFill>
                  <a:schemeClr val="accent1"/>
                </a:solidFill>
                <a:effectLst>
                  <a:outerShdw blurRad="38100" dist="25400" dir="5400000" algn="ctr" rotWithShape="0">
                    <a:srgbClr val="6E747A">
                      <a:alpha val="43000"/>
                    </a:srgbClr>
                  </a:outerShdw>
                </a:effectLst>
              </a:rPr>
            </a:br>
            <a:br>
              <a:rPr lang="en-US" cap="none" dirty="0">
                <a:ln w="0"/>
                <a:solidFill>
                  <a:schemeClr val="accent1"/>
                </a:solidFill>
                <a:effectLst>
                  <a:outerShdw blurRad="38100" dist="25400" dir="5400000" algn="ctr" rotWithShape="0">
                    <a:srgbClr val="6E747A">
                      <a:alpha val="43000"/>
                    </a:srgbClr>
                  </a:outerShdw>
                </a:effectLst>
              </a:rPr>
            </a:br>
            <a:r>
              <a:rPr lang="en-US" cap="none" dirty="0">
                <a:ln w="0"/>
                <a:solidFill>
                  <a:schemeClr val="accent1"/>
                </a:solidFill>
                <a:effectLst>
                  <a:outerShdw blurRad="38100" dist="25400" dir="5400000" algn="ctr" rotWithShape="0">
                    <a:srgbClr val="6E747A">
                      <a:alpha val="43000"/>
                    </a:srgbClr>
                  </a:outerShdw>
                </a:effectLst>
              </a:rPr>
              <a:t>1 “Supply”</a:t>
            </a:r>
          </a:p>
        </p:txBody>
      </p:sp>
      <p:sp>
        <p:nvSpPr>
          <p:cNvPr id="5" name="Content Placeholder 4"/>
          <p:cNvSpPr>
            <a:spLocks noGrp="1"/>
          </p:cNvSpPr>
          <p:nvPr>
            <p:ph idx="1"/>
          </p:nvPr>
        </p:nvSpPr>
        <p:spPr>
          <a:xfrm>
            <a:off x="1097280" y="1913207"/>
            <a:ext cx="10548417" cy="4290646"/>
          </a:xfrm>
        </p:spPr>
        <p:txBody>
          <a:bodyPr>
            <a:normAutofit/>
          </a:bodyPr>
          <a:lstStyle/>
          <a:p>
            <a:r>
              <a:rPr lang="en-US" dirty="0"/>
              <a:t>Definition of ‘supply’ Under section 2(92) read with section 3 ‘supply’ includes all forms of supply of </a:t>
            </a:r>
            <a:r>
              <a:rPr lang="en-US" b="1" dirty="0"/>
              <a:t>goods </a:t>
            </a:r>
            <a:r>
              <a:rPr lang="en-US" dirty="0"/>
              <a:t>and/or </a:t>
            </a:r>
            <a:r>
              <a:rPr lang="en-US" b="1" dirty="0"/>
              <a:t>services</a:t>
            </a:r>
            <a:r>
              <a:rPr lang="en-US" dirty="0"/>
              <a:t> such as sale, transfer, barter, exchange, license, rental, lease or disposal made or agreed to be </a:t>
            </a:r>
            <a:r>
              <a:rPr lang="en-US" b="1" dirty="0"/>
              <a:t>made for a consideration </a:t>
            </a:r>
            <a:r>
              <a:rPr lang="en-US" dirty="0"/>
              <a:t>by a person in the course or furtherance of </a:t>
            </a:r>
            <a:r>
              <a:rPr lang="en-US" sz="2200" b="1" dirty="0"/>
              <a:t>business</a:t>
            </a:r>
            <a:r>
              <a:rPr lang="en-US" dirty="0"/>
              <a:t>.</a:t>
            </a:r>
          </a:p>
          <a:p>
            <a:pPr marL="0" indent="0">
              <a:buNone/>
            </a:pPr>
            <a:r>
              <a:rPr lang="en-US" dirty="0"/>
              <a:t> </a:t>
            </a:r>
            <a:r>
              <a:rPr lang="en-US" b="1" dirty="0"/>
              <a:t>Schedule I </a:t>
            </a:r>
            <a:r>
              <a:rPr lang="en-US" dirty="0"/>
              <a:t>specified the supply.</a:t>
            </a:r>
          </a:p>
          <a:p>
            <a:r>
              <a:rPr lang="en-US" dirty="0"/>
              <a:t>Supply Includes : - </a:t>
            </a:r>
          </a:p>
          <a:p>
            <a:r>
              <a:rPr lang="en-US" dirty="0"/>
              <a:t>(b</a:t>
            </a:r>
            <a:r>
              <a:rPr lang="en-US" b="1" dirty="0"/>
              <a:t>) Importation of service</a:t>
            </a:r>
            <a:r>
              <a:rPr lang="en-US" dirty="0"/>
              <a:t>, whether or not for a consideration and whether or not in the course or furtherance of business, and</a:t>
            </a:r>
          </a:p>
          <a:p>
            <a:r>
              <a:rPr lang="en-US" dirty="0"/>
              <a:t>(c) a supply specified in Schedule I, </a:t>
            </a:r>
            <a:r>
              <a:rPr lang="en-US" b="1" dirty="0"/>
              <a:t>made or agreed to be made without a consideration</a:t>
            </a:r>
          </a:p>
          <a:p>
            <a:endParaRPr lang="en-US" dirty="0"/>
          </a:p>
        </p:txBody>
      </p:sp>
      <p:pic>
        <p:nvPicPr>
          <p:cNvPr id="3" name="Picture 2"/>
          <p:cNvPicPr>
            <a:picLocks noChangeAspect="1"/>
          </p:cNvPicPr>
          <p:nvPr/>
        </p:nvPicPr>
        <p:blipFill>
          <a:blip r:embed="rId2"/>
          <a:stretch>
            <a:fillRect/>
          </a:stretch>
        </p:blipFill>
        <p:spPr>
          <a:xfrm>
            <a:off x="9381500" y="0"/>
            <a:ext cx="2810500" cy="932769"/>
          </a:xfrm>
          <a:prstGeom prst="rect">
            <a:avLst/>
          </a:prstGeom>
        </p:spPr>
      </p:pic>
    </p:spTree>
    <p:extLst>
      <p:ext uri="{BB962C8B-B14F-4D97-AF65-F5344CB8AC3E}">
        <p14:creationId xmlns:p14="http://schemas.microsoft.com/office/powerpoint/2010/main" val="308428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3218" y="0"/>
            <a:ext cx="11788727" cy="6186309"/>
          </a:xfrm>
          <a:prstGeom prst="rect">
            <a:avLst/>
          </a:prstGeom>
        </p:spPr>
        <p:txBody>
          <a:bodyPr wrap="square" anchor="ctr">
            <a:spAutoFit/>
          </a:bodyPr>
          <a:lstStyle/>
          <a:p>
            <a:r>
              <a:rPr lang="en-US" b="1" dirty="0"/>
              <a:t>Schedule II</a:t>
            </a:r>
            <a:r>
              <a:rPr lang="en-US" dirty="0"/>
              <a:t>, in respect of matters mentioned therein, shall apply for determining what is, or is to be treated as a supply of goods or a supply of services.</a:t>
            </a:r>
          </a:p>
          <a:p>
            <a:endParaRPr lang="en-US" dirty="0"/>
          </a:p>
          <a:p>
            <a:r>
              <a:rPr lang="en-US" dirty="0"/>
              <a:t>(3) Notwithstanding anything contained in sub-section (1),</a:t>
            </a:r>
          </a:p>
          <a:p>
            <a:endParaRPr lang="en-US" dirty="0"/>
          </a:p>
          <a:p>
            <a:r>
              <a:rPr lang="en-US" dirty="0"/>
              <a:t>(a) activities or transactions specified in schedule III; or</a:t>
            </a:r>
          </a:p>
          <a:p>
            <a:r>
              <a:rPr lang="en-US" dirty="0"/>
              <a:t>(b) activities or transactions undertaken by the Central Government, a State Government or any local authority in which they are engaged as public authorities as specified in Schedule IV,</a:t>
            </a:r>
          </a:p>
          <a:p>
            <a:r>
              <a:rPr lang="en-US" dirty="0"/>
              <a:t>shall be treated neither as a supply of goods nor a supply of services.</a:t>
            </a:r>
          </a:p>
          <a:p>
            <a:endParaRPr lang="en-US" dirty="0"/>
          </a:p>
          <a:p>
            <a:r>
              <a:rPr lang="en-US" dirty="0"/>
              <a:t>(4) The Central or a State Government may, upon recommendation of the Council, specify, by notification, the transactions that are to be treated as—</a:t>
            </a:r>
          </a:p>
          <a:p>
            <a:endParaRPr lang="en-US" dirty="0"/>
          </a:p>
          <a:p>
            <a:r>
              <a:rPr lang="en-US" dirty="0"/>
              <a:t>(a) a supply of goods and not as a supply of services; or</a:t>
            </a:r>
          </a:p>
          <a:p>
            <a:r>
              <a:rPr lang="en-US" dirty="0"/>
              <a:t>(b) a supply of services and not as a supply of goods; or</a:t>
            </a:r>
          </a:p>
          <a:p>
            <a:r>
              <a:rPr lang="en-US" dirty="0"/>
              <a:t>(c) neither a supply of goods nor a supply of services.</a:t>
            </a:r>
          </a:p>
          <a:p>
            <a:endParaRPr lang="en-US" b="1" dirty="0"/>
          </a:p>
          <a:p>
            <a:r>
              <a:rPr lang="en-US" b="1" dirty="0"/>
              <a:t>(5) The tax liability on a composite or a mixed supply shall be determined in the following manner —</a:t>
            </a:r>
          </a:p>
          <a:p>
            <a:r>
              <a:rPr lang="en-US" dirty="0"/>
              <a:t>(a) a composite supply comprising two or more supplies, one of which is a principal supply, shall be treated as a supply of such principal supply;</a:t>
            </a:r>
          </a:p>
          <a:p>
            <a:r>
              <a:rPr lang="en-US" dirty="0"/>
              <a:t>(b) a mixed supply comprising two or more supplies shall be treated as supply of that particular supply which attracts the highest rate of tax.</a:t>
            </a:r>
          </a:p>
        </p:txBody>
      </p:sp>
    </p:spTree>
    <p:extLst>
      <p:ext uri="{BB962C8B-B14F-4D97-AF65-F5344CB8AC3E}">
        <p14:creationId xmlns:p14="http://schemas.microsoft.com/office/powerpoint/2010/main" val="26458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 calcmode="lin" valueType="num">
                                      <p:cBhvr additive="base">
                                        <p:cTn id="3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 calcmode="lin" valueType="num">
                                      <p:cBhvr additive="base">
                                        <p:cTn id="3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 calcmode="lin" valueType="num">
                                      <p:cBhvr additive="base">
                                        <p:cTn id="4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 calcmode="lin" valueType="num">
                                      <p:cBhvr additive="base">
                                        <p:cTn id="47"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xEl>
                                              <p:pRg st="14" end="14"/>
                                            </p:txEl>
                                          </p:spTgt>
                                        </p:tgtEl>
                                        <p:attrNameLst>
                                          <p:attrName>style.visibility</p:attrName>
                                        </p:attrNameLst>
                                      </p:cBhvr>
                                      <p:to>
                                        <p:strVal val="visible"/>
                                      </p:to>
                                    </p:set>
                                    <p:anim calcmode="lin" valueType="num">
                                      <p:cBhvr additive="base">
                                        <p:cTn id="53"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xEl>
                                              <p:pRg st="15" end="15"/>
                                            </p:txEl>
                                          </p:spTgt>
                                        </p:tgtEl>
                                        <p:attrNameLst>
                                          <p:attrName>style.visibility</p:attrName>
                                        </p:attrNameLst>
                                      </p:cBhvr>
                                      <p:to>
                                        <p:strVal val="visible"/>
                                      </p:to>
                                    </p:set>
                                    <p:anim calcmode="lin" valueType="num">
                                      <p:cBhvr additive="base">
                                        <p:cTn id="57"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15" end="1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16" end="16"/>
                                            </p:txEl>
                                          </p:spTgt>
                                        </p:tgtEl>
                                        <p:attrNameLst>
                                          <p:attrName>style.visibility</p:attrName>
                                        </p:attrNameLst>
                                      </p:cBhvr>
                                      <p:to>
                                        <p:strVal val="visible"/>
                                      </p:to>
                                    </p:set>
                                    <p:anim calcmode="lin" valueType="num">
                                      <p:cBhvr additive="base">
                                        <p:cTn id="61" dur="500" fill="hold"/>
                                        <p:tgtEl>
                                          <p:spTgt spid="6">
                                            <p:txEl>
                                              <p:pRg st="16" end="1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1748" y="2000383"/>
            <a:ext cx="11258844" cy="2000548"/>
          </a:xfrm>
          <a:prstGeom prst="rect">
            <a:avLst/>
          </a:prstGeom>
        </p:spPr>
        <p:txBody>
          <a:bodyPr wrap="square">
            <a:spAutoFit/>
          </a:bodyPr>
          <a:lstStyle/>
          <a:p>
            <a:r>
              <a:rPr lang="en-US" sz="2000" dirty="0">
                <a:ln w="0"/>
                <a:solidFill>
                  <a:schemeClr val="accent1"/>
                </a:solidFill>
                <a:effectLst>
                  <a:outerShdw blurRad="38100" dist="25400" dir="5400000" algn="ctr" rotWithShape="0">
                    <a:srgbClr val="6E747A">
                      <a:alpha val="43000"/>
                    </a:srgbClr>
                  </a:outerShdw>
                </a:effectLst>
              </a:rPr>
              <a:t>3</a:t>
            </a:r>
            <a:r>
              <a:rPr lang="en-US" sz="2400" dirty="0">
                <a:ln w="0"/>
                <a:solidFill>
                  <a:schemeClr val="accent1"/>
                </a:solidFill>
                <a:effectLst>
                  <a:outerShdw blurRad="38100" dist="25400" dir="5400000" algn="ctr" rotWithShape="0">
                    <a:srgbClr val="6E747A">
                      <a:alpha val="43000"/>
                    </a:srgbClr>
                  </a:outerShdw>
                </a:effectLst>
              </a:rPr>
              <a:t>. “Services’’ </a:t>
            </a:r>
            <a:endParaRPr lang="en-US" sz="2000" b="1" dirty="0"/>
          </a:p>
          <a:p>
            <a:r>
              <a:rPr lang="en-US" sz="2000" dirty="0"/>
              <a:t>- means anything other than goods;  </a:t>
            </a:r>
          </a:p>
          <a:p>
            <a:endParaRPr lang="en-US" sz="2000" dirty="0"/>
          </a:p>
          <a:p>
            <a:r>
              <a:rPr lang="en-US" sz="2000" b="1" dirty="0"/>
              <a:t>Services does not include</a:t>
            </a:r>
            <a:r>
              <a:rPr lang="en-US" sz="2000" dirty="0"/>
              <a:t> transaction in money other than an activity relating to the use of money or its conversion by cash or by any other mode, from one form, currency or denomination, to another form, currency or denomination for which a separate consideration is charged. </a:t>
            </a:r>
          </a:p>
        </p:txBody>
      </p:sp>
      <p:sp>
        <p:nvSpPr>
          <p:cNvPr id="6" name="Rectangle 5"/>
          <p:cNvSpPr/>
          <p:nvPr/>
        </p:nvSpPr>
        <p:spPr>
          <a:xfrm>
            <a:off x="501748" y="258606"/>
            <a:ext cx="11132234" cy="1631216"/>
          </a:xfrm>
          <a:prstGeom prst="rect">
            <a:avLst/>
          </a:prstGeom>
        </p:spPr>
        <p:txBody>
          <a:bodyPr wrap="square">
            <a:spAutoFit/>
          </a:bodyPr>
          <a:lstStyle/>
          <a:p>
            <a:r>
              <a:rPr lang="en-US" sz="2000" b="1" dirty="0">
                <a:ln w="0"/>
                <a:solidFill>
                  <a:schemeClr val="accent1"/>
                </a:solidFill>
                <a:effectLst>
                  <a:outerShdw blurRad="38100" dist="25400" dir="5400000" algn="ctr" rotWithShape="0">
                    <a:srgbClr val="6E747A">
                      <a:alpha val="43000"/>
                    </a:srgbClr>
                  </a:outerShdw>
                </a:effectLst>
              </a:rPr>
              <a:t>2. “Goods’’</a:t>
            </a:r>
          </a:p>
          <a:p>
            <a:endParaRPr lang="en-US" sz="2000" b="1" dirty="0"/>
          </a:p>
          <a:p>
            <a:r>
              <a:rPr lang="en-US" sz="2000" dirty="0"/>
              <a:t>- Means every kind of movable property </a:t>
            </a:r>
            <a:r>
              <a:rPr lang="en-US" sz="2000" b="1" dirty="0"/>
              <a:t>other than money </a:t>
            </a:r>
            <a:r>
              <a:rPr lang="en-US" sz="2000" dirty="0"/>
              <a:t>and securities but includes actionable claim, growing crops, grass and things attached to or forming part of the land which are agreed to be severed before supply or under a contract of supply</a:t>
            </a:r>
          </a:p>
        </p:txBody>
      </p:sp>
      <p:sp>
        <p:nvSpPr>
          <p:cNvPr id="7" name="Rectangle 6"/>
          <p:cNvSpPr/>
          <p:nvPr/>
        </p:nvSpPr>
        <p:spPr>
          <a:xfrm>
            <a:off x="501747" y="4111491"/>
            <a:ext cx="11582401" cy="1569660"/>
          </a:xfrm>
          <a:prstGeom prst="rect">
            <a:avLst/>
          </a:prstGeom>
        </p:spPr>
        <p:txBody>
          <a:bodyPr wrap="square">
            <a:spAutoFit/>
          </a:bodyPr>
          <a:lstStyle/>
          <a:p>
            <a:r>
              <a:rPr lang="en-US" b="1" dirty="0">
                <a:ln w="0"/>
                <a:solidFill>
                  <a:schemeClr val="accent1"/>
                </a:solidFill>
                <a:effectLst>
                  <a:outerShdw blurRad="38100" dist="25400" dir="5400000" algn="ctr" rotWithShape="0">
                    <a:srgbClr val="6E747A">
                      <a:alpha val="43000"/>
                    </a:srgbClr>
                  </a:outerShdw>
                </a:effectLst>
              </a:rPr>
              <a:t>4. “Aggregate turnover”</a:t>
            </a:r>
          </a:p>
          <a:p>
            <a:endParaRPr lang="en-US" b="1" dirty="0">
              <a:ln w="0"/>
              <a:solidFill>
                <a:schemeClr val="accent1"/>
              </a:solidFill>
              <a:effectLst>
                <a:outerShdw blurRad="38100" dist="25400" dir="5400000" algn="ctr" rotWithShape="0">
                  <a:srgbClr val="6E747A">
                    <a:alpha val="43000"/>
                  </a:srgbClr>
                </a:outerShdw>
              </a:effectLst>
            </a:endParaRPr>
          </a:p>
          <a:p>
            <a:r>
              <a:rPr lang="en-US" sz="2000" b="1" dirty="0">
                <a:ln w="0"/>
                <a:solidFill>
                  <a:schemeClr val="accent1"/>
                </a:solidFill>
                <a:effectLst>
                  <a:outerShdw blurRad="38100" dist="25400" dir="5400000" algn="ctr" rotWithShape="0">
                    <a:srgbClr val="6E747A">
                      <a:alpha val="43000"/>
                    </a:srgbClr>
                  </a:outerShdw>
                </a:effectLst>
              </a:rPr>
              <a:t>= </a:t>
            </a:r>
            <a:r>
              <a:rPr lang="en-US" sz="2000" dirty="0"/>
              <a:t>Value of all taxable supplies+ exempt supplies+ export of goods and/or services+ all inter-state supplies of a person having same PAN –taxes (CGST+IGST+SGST as the case may be)-* not covered inward supplies on which tax payable under reverse charge </a:t>
            </a:r>
          </a:p>
        </p:txBody>
      </p:sp>
      <p:pic>
        <p:nvPicPr>
          <p:cNvPr id="9" name="Picture 8"/>
          <p:cNvPicPr>
            <a:picLocks noChangeAspect="1"/>
          </p:cNvPicPr>
          <p:nvPr/>
        </p:nvPicPr>
        <p:blipFill>
          <a:blip r:embed="rId2"/>
          <a:stretch>
            <a:fillRect/>
          </a:stretch>
        </p:blipFill>
        <p:spPr>
          <a:xfrm>
            <a:off x="9273648" y="0"/>
            <a:ext cx="2810500" cy="932769"/>
          </a:xfrm>
          <a:prstGeom prst="rect">
            <a:avLst/>
          </a:prstGeom>
        </p:spPr>
      </p:pic>
    </p:spTree>
    <p:extLst>
      <p:ext uri="{BB962C8B-B14F-4D97-AF65-F5344CB8AC3E}">
        <p14:creationId xmlns:p14="http://schemas.microsoft.com/office/powerpoint/2010/main" val="96825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additive="base">
                                        <p:cTn id="3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3162</TotalTime>
  <Words>2814</Words>
  <Application>Microsoft Office PowerPoint</Application>
  <PresentationFormat>Widescreen</PresentationFormat>
  <Paragraphs>307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Gill Sans MT</vt:lpstr>
      <vt:lpstr>Wingdings</vt:lpstr>
      <vt:lpstr>Gallery</vt:lpstr>
      <vt:lpstr>Welcome to Free GST Education_ Seminar             Organized by Top GST Experts </vt:lpstr>
      <vt:lpstr>Basics about GST   What is GST??</vt:lpstr>
      <vt:lpstr>Why GST is Necessary ?.</vt:lpstr>
      <vt:lpstr>GST Bill Finalized &amp; Input credit system</vt:lpstr>
      <vt:lpstr>PowerPoint Presentation</vt:lpstr>
      <vt:lpstr>GST RATES</vt:lpstr>
      <vt:lpstr>Important definitions  1 “Supply”</vt:lpstr>
      <vt:lpstr>PowerPoint Presentation</vt:lpstr>
      <vt:lpstr>PowerPoint Presentation</vt:lpstr>
      <vt:lpstr>PowerPoint Presentation</vt:lpstr>
      <vt:lpstr>PowerPoint Presentation</vt:lpstr>
      <vt:lpstr>Anti Profiteering Clause</vt:lpstr>
      <vt:lpstr>Taxes subsumed under CGST</vt:lpstr>
      <vt:lpstr>PowerPoint Presentation</vt:lpstr>
      <vt:lpstr>Taxes not subsumed under GST</vt:lpstr>
      <vt:lpstr>Products not covered under GST </vt:lpstr>
      <vt:lpstr>Applicability of GST</vt:lpstr>
      <vt:lpstr>PowerPoint Presentation</vt:lpstr>
      <vt:lpstr>Impact of GST on Various Sectors</vt:lpstr>
      <vt:lpstr>Impact of GST on Manufacturing Sector</vt:lpstr>
      <vt:lpstr>Impact of GST on Traders &amp; Resellers</vt:lpstr>
      <vt:lpstr>Impact of GST on Service Sector</vt:lpstr>
      <vt:lpstr>GST Impact on import of Goods &amp; Services </vt:lpstr>
      <vt:lpstr>GST impact of export of Goods &amp; Services</vt:lpstr>
      <vt:lpstr>PowerPoint Presentation</vt:lpstr>
      <vt:lpstr>PowerPoint Presentation</vt:lpstr>
      <vt:lpstr>How to (Re) Structure your business to get maximum benefit from GST</vt:lpstr>
      <vt:lpstr>How to (Re) Structure your business to get maximum benefit from GST</vt:lpstr>
      <vt:lpstr>We, team of Top GST Experts thanking you for attending seminar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Applicability of GST and taxes subsumed in GST</dc:title>
  <dc:creator>piyush thakkar</dc:creator>
  <cp:lastModifiedBy>Milin Shah</cp:lastModifiedBy>
  <cp:revision>199</cp:revision>
  <dcterms:created xsi:type="dcterms:W3CDTF">2017-03-20T11:15:17Z</dcterms:created>
  <dcterms:modified xsi:type="dcterms:W3CDTF">2017-04-09T06:26:54Z</dcterms:modified>
</cp:coreProperties>
</file>